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4"/>
  </p:notesMasterIdLst>
  <p:sldIdLst>
    <p:sldId id="256" r:id="rId2"/>
    <p:sldId id="257" r:id="rId3"/>
    <p:sldId id="258" r:id="rId4"/>
    <p:sldId id="259" r:id="rId5"/>
    <p:sldId id="261" r:id="rId6"/>
    <p:sldId id="262" r:id="rId7"/>
    <p:sldId id="263" r:id="rId8"/>
    <p:sldId id="264" r:id="rId9"/>
    <p:sldId id="284" r:id="rId10"/>
    <p:sldId id="285" r:id="rId11"/>
    <p:sldId id="286" r:id="rId12"/>
    <p:sldId id="282"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Welcome" id="{3374D542-6E3E-455F-9BFB-B45891911720}">
          <p14:sldIdLst>
            <p14:sldId id="256"/>
            <p14:sldId id="257"/>
            <p14:sldId id="258"/>
            <p14:sldId id="259"/>
            <p14:sldId id="261"/>
            <p14:sldId id="262"/>
            <p14:sldId id="263"/>
            <p14:sldId id="264"/>
            <p14:sldId id="284"/>
            <p14:sldId id="285"/>
            <p14:sldId id="286"/>
            <p14:sldId id="282"/>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F5F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598" autoAdjust="0"/>
  </p:normalViewPr>
  <p:slideViewPr>
    <p:cSldViewPr snapToGrid="0">
      <p:cViewPr varScale="1">
        <p:scale>
          <a:sx n="62" d="100"/>
          <a:sy n="62" d="100"/>
        </p:scale>
        <p:origin x="828"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4C3FCC2-4E7A-4671-AA79-177CB194E449}" type="datetimeFigureOut">
              <a:rPr lang="en-US" smtClean="0"/>
              <a:t>9/29/2025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A01C38D-F26D-4167-83EF-8774BC62D548}" type="slidenum">
              <a:rPr lang="en-US" smtClean="0"/>
              <a:t>‹#›</a:t>
            </a:fld>
            <a:endParaRPr lang="en-US"/>
          </a:p>
        </p:txBody>
      </p:sp>
    </p:spTree>
    <p:extLst>
      <p:ext uri="{BB962C8B-B14F-4D97-AF65-F5344CB8AC3E}">
        <p14:creationId xmlns:p14="http://schemas.microsoft.com/office/powerpoint/2010/main" val="33360506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F61EA0F-A667-4B49-8422-0062BC55E249}" type="slidenum">
              <a:rPr lang="en-US" smtClean="0"/>
              <a:t>12</a:t>
            </a:fld>
            <a:endParaRPr lang="en-US"/>
          </a:p>
        </p:txBody>
      </p:sp>
    </p:spTree>
    <p:extLst>
      <p:ext uri="{BB962C8B-B14F-4D97-AF65-F5344CB8AC3E}">
        <p14:creationId xmlns:p14="http://schemas.microsoft.com/office/powerpoint/2010/main" val="328754570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3238323-0ADF-4328-9564-AEB5DFD80DB6}"/>
              </a:ext>
            </a:extLst>
          </p:cNvPr>
          <p:cNvSpPr/>
          <p:nvPr userDrawn="1"/>
        </p:nvSpPr>
        <p:spPr bwMode="blackWhite">
          <a:xfrm>
            <a:off x="254950" y="262784"/>
            <a:ext cx="11682101" cy="6332433"/>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a:extLst>
              <a:ext uri="{FF2B5EF4-FFF2-40B4-BE49-F238E27FC236}">
                <a16:creationId xmlns:a16="http://schemas.microsoft.com/office/drawing/2014/main" id="{EB776FAE-C8F8-44A1-8BC7-9EB948371459}"/>
              </a:ext>
            </a:extLst>
          </p:cNvPr>
          <p:cNvSpPr>
            <a:spLocks noGrp="1"/>
          </p:cNvSpPr>
          <p:nvPr>
            <p:ph type="ctrTitle"/>
          </p:nvPr>
        </p:nvSpPr>
        <p:spPr>
          <a:xfrm>
            <a:off x="1524000" y="1333500"/>
            <a:ext cx="9144000" cy="1790700"/>
          </a:xfrm>
        </p:spPr>
        <p:txBody>
          <a:bodyPr vert="horz" lIns="91440" tIns="0" rIns="91440" bIns="0" rtlCol="0" anchor="t" anchorCtr="0">
            <a:noAutofit/>
          </a:bodyPr>
          <a:lstStyle>
            <a:lvl1pPr>
              <a:lnSpc>
                <a:spcPct val="100000"/>
              </a:lnSpc>
              <a:defRPr lang="en-US" sz="4800" dirty="0">
                <a:solidFill>
                  <a:schemeClr val="bg1"/>
                </a:solidFill>
              </a:defRPr>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DA7900C6-1C2C-4612-8672-356C6DDFDCB1}"/>
              </a:ext>
            </a:extLst>
          </p:cNvPr>
          <p:cNvSpPr>
            <a:spLocks noGrp="1"/>
          </p:cNvSpPr>
          <p:nvPr>
            <p:ph type="subTitle" idx="1"/>
          </p:nvPr>
        </p:nvSpPr>
        <p:spPr>
          <a:xfrm>
            <a:off x="1524000" y="3128009"/>
            <a:ext cx="9144000" cy="1287675"/>
          </a:xfrm>
        </p:spPr>
        <p:txBody>
          <a:bodyPr vert="horz" lIns="91440" tIns="45720" rIns="91440" bIns="45720" rtlCol="0" anchor="t" anchorCtr="0">
            <a:noAutofit/>
          </a:bodyPr>
          <a:lstStyle>
            <a:lvl1pPr marL="0" indent="0">
              <a:buNone/>
              <a:defRPr lang="en-US" sz="2400" dirty="0">
                <a:solidFill>
                  <a:schemeClr val="bg1"/>
                </a:solidFill>
                <a:latin typeface="+mj-lt"/>
              </a:defRPr>
            </a:lvl1pPr>
          </a:lstStyle>
          <a:p>
            <a:pPr marL="228600" lvl="0" indent="-228600">
              <a:lnSpc>
                <a:spcPct val="150000"/>
              </a:lnSpc>
              <a:spcAft>
                <a:spcPts val="1200"/>
              </a:spcAft>
            </a:pPr>
            <a:r>
              <a:rPr lang="en-US"/>
              <a:t>Click to edit Master subtitle style</a:t>
            </a:r>
            <a:endParaRPr lang="en-US" dirty="0"/>
          </a:p>
        </p:txBody>
      </p:sp>
      <p:pic>
        <p:nvPicPr>
          <p:cNvPr id="8" name="Picture 7">
            <a:extLst>
              <a:ext uri="{FF2B5EF4-FFF2-40B4-BE49-F238E27FC236}">
                <a16:creationId xmlns:a16="http://schemas.microsoft.com/office/drawing/2014/main" id="{5274E620-B44E-41FF-8FA1-D955BD69C0B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648" r="13926" b="71478"/>
          <a:stretch/>
        </p:blipFill>
        <p:spPr>
          <a:xfrm>
            <a:off x="342899" y="4546601"/>
            <a:ext cx="11715751" cy="2025650"/>
          </a:xfrm>
          <a:prstGeom prst="rect">
            <a:avLst/>
          </a:prstGeom>
        </p:spPr>
      </p:pic>
    </p:spTree>
    <p:extLst>
      <p:ext uri="{BB962C8B-B14F-4D97-AF65-F5344CB8AC3E}">
        <p14:creationId xmlns:p14="http://schemas.microsoft.com/office/powerpoint/2010/main" val="42211464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45A2570-7517-4576-B836-E4E6D3E743B9}"/>
              </a:ext>
              <a:ext uri="{C183D7F6-B498-43B3-948B-1728B52AA6E4}">
                <adec:decorative xmlns:adec="http://schemas.microsoft.com/office/drawing/2017/decorative" val="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3"/>
          <a:stretch/>
        </p:blipFill>
        <p:spPr>
          <a:xfrm>
            <a:off x="269032" y="4801396"/>
            <a:ext cx="11653936" cy="1786228"/>
          </a:xfrm>
          <a:prstGeom prst="rect">
            <a:avLst/>
          </a:prstGeom>
        </p:spPr>
      </p:pic>
      <p:sp>
        <p:nvSpPr>
          <p:cNvPr id="3" name="Content Placeholder 2">
            <a:extLst>
              <a:ext uri="{FF2B5EF4-FFF2-40B4-BE49-F238E27FC236}">
                <a16:creationId xmlns:a16="http://schemas.microsoft.com/office/drawing/2014/main" id="{6859B673-4507-4B72-871E-0018907875DD}"/>
              </a:ext>
            </a:extLst>
          </p:cNvPr>
          <p:cNvSpPr>
            <a:spLocks noGrp="1"/>
          </p:cNvSpPr>
          <p:nvPr>
            <p:ph idx="1"/>
          </p:nvPr>
        </p:nvSpPr>
        <p:spPr>
          <a:xfrm>
            <a:off x="604433" y="1604211"/>
            <a:ext cx="10983131" cy="4572752"/>
          </a:xfrm>
        </p:spPr>
        <p:txBody>
          <a:bodyPr/>
          <a:lstStyle>
            <a:lvl1pPr marL="0" indent="0">
              <a:spcAft>
                <a:spcPts val="1200"/>
              </a:spcAft>
              <a:buSzPct val="25000"/>
              <a:buFont typeface="Segoe UI" panose="020B0502040204020203" pitchFamily="34" charset="0"/>
              <a:buChar char=" "/>
              <a:defRPr sz="1200"/>
            </a:lvl1pPr>
            <a:lvl2pPr marL="401638" indent="7938">
              <a:spcBef>
                <a:spcPts val="600"/>
              </a:spcBef>
              <a:spcAft>
                <a:spcPts val="1200"/>
              </a:spcAft>
              <a:buFont typeface="Segoe UI" panose="020B0502040204020203" pitchFamily="34" charset="0"/>
              <a:buChar char=" "/>
              <a:defRPr sz="1200"/>
            </a:lvl2pPr>
            <a:lvl3pPr marL="1143000" indent="-228600">
              <a:buFont typeface="Segoe UI" panose="020B0502040204020203" pitchFamily="34" charset="0"/>
              <a:buChar char=" "/>
              <a:defRPr/>
            </a:lvl3pPr>
            <a:lvl4pPr marL="1600200" indent="-228600">
              <a:buFont typeface="Segoe UI" panose="020B0502040204020203" pitchFamily="34" charset="0"/>
              <a:buChar char=" "/>
              <a:defRPr/>
            </a:lvl4pPr>
            <a:lvl5pPr marL="2057400" indent="-228600">
              <a:buFont typeface="Segoe UI" panose="020B0502040204020203" pitchFamily="34" charset="0"/>
              <a:buChar char=" "/>
              <a:defRPr/>
            </a:lvl5pPr>
          </a:lstStyle>
          <a:p>
            <a:pPr lvl="0"/>
            <a:r>
              <a:rPr lang="en-US"/>
              <a:t>Click to edit Master text styles</a:t>
            </a:r>
          </a:p>
          <a:p>
            <a:pPr lvl="1"/>
            <a:r>
              <a:rPr lang="en-US"/>
              <a:t>Second level</a:t>
            </a:r>
          </a:p>
        </p:txBody>
      </p:sp>
      <p:sp>
        <p:nvSpPr>
          <p:cNvPr id="9" name="Title 8">
            <a:extLst>
              <a:ext uri="{FF2B5EF4-FFF2-40B4-BE49-F238E27FC236}">
                <a16:creationId xmlns:a16="http://schemas.microsoft.com/office/drawing/2014/main" id="{FB8AB91F-D739-4DD5-859B-B16B125BECF6}"/>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7103406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45A2570-7517-4576-B836-E4E6D3E743B9}"/>
              </a:ext>
              <a:ext uri="{C183D7F6-B498-43B3-948B-1728B52AA6E4}">
                <adec:decorative xmlns:adec="http://schemas.microsoft.com/office/drawing/2017/decorative" val="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3"/>
          <a:stretch/>
        </p:blipFill>
        <p:spPr>
          <a:xfrm>
            <a:off x="269032" y="4801396"/>
            <a:ext cx="11653936" cy="1786228"/>
          </a:xfrm>
          <a:prstGeom prst="rect">
            <a:avLst/>
          </a:prstGeom>
        </p:spPr>
      </p:pic>
      <p:sp>
        <p:nvSpPr>
          <p:cNvPr id="3" name="Content Placeholder 2">
            <a:extLst>
              <a:ext uri="{FF2B5EF4-FFF2-40B4-BE49-F238E27FC236}">
                <a16:creationId xmlns:a16="http://schemas.microsoft.com/office/drawing/2014/main" id="{6859B673-4507-4B72-871E-0018907875DD}"/>
              </a:ext>
            </a:extLst>
          </p:cNvPr>
          <p:cNvSpPr>
            <a:spLocks noGrp="1"/>
          </p:cNvSpPr>
          <p:nvPr>
            <p:ph idx="1"/>
          </p:nvPr>
        </p:nvSpPr>
        <p:spPr>
          <a:xfrm>
            <a:off x="604433" y="1604211"/>
            <a:ext cx="10983131" cy="4572752"/>
          </a:xfrm>
        </p:spPr>
        <p:txBody>
          <a:bodyPr/>
          <a:lstStyle>
            <a:lvl1pPr marL="0" indent="0">
              <a:spcAft>
                <a:spcPts val="1200"/>
              </a:spcAft>
              <a:buSzPct val="25000"/>
              <a:buFont typeface="Segoe UI" panose="020B0502040204020203" pitchFamily="34" charset="0"/>
              <a:buChar char=" "/>
              <a:defRPr sz="1200"/>
            </a:lvl1pPr>
            <a:lvl2pPr marL="401638" indent="7938">
              <a:spcBef>
                <a:spcPts val="600"/>
              </a:spcBef>
              <a:spcAft>
                <a:spcPts val="1200"/>
              </a:spcAft>
              <a:buFont typeface="Segoe UI" panose="020B0502040204020203" pitchFamily="34" charset="0"/>
              <a:buChar char=" "/>
              <a:defRPr sz="1200"/>
            </a:lvl2pPr>
            <a:lvl3pPr marL="1143000" indent="-228600">
              <a:buFont typeface="Segoe UI" panose="020B0502040204020203" pitchFamily="34" charset="0"/>
              <a:buChar char=" "/>
              <a:defRPr/>
            </a:lvl3pPr>
            <a:lvl4pPr marL="1600200" indent="-228600">
              <a:buFont typeface="Segoe UI" panose="020B0502040204020203" pitchFamily="34" charset="0"/>
              <a:buChar char=" "/>
              <a:defRPr/>
            </a:lvl4pPr>
            <a:lvl5pPr marL="2057400" indent="-228600">
              <a:buFont typeface="Segoe UI" panose="020B0502040204020203" pitchFamily="34" charset="0"/>
              <a:buChar char=" "/>
              <a:defRPr/>
            </a:lvl5pPr>
          </a:lstStyle>
          <a:p>
            <a:pPr lvl="0"/>
            <a:r>
              <a:rPr lang="en-US"/>
              <a:t>Click to edit Master text styles</a:t>
            </a:r>
          </a:p>
          <a:p>
            <a:pPr lvl="1"/>
            <a:r>
              <a:rPr lang="en-US"/>
              <a:t>Second level</a:t>
            </a:r>
          </a:p>
        </p:txBody>
      </p:sp>
      <p:sp>
        <p:nvSpPr>
          <p:cNvPr id="4" name="Title 3">
            <a:extLst>
              <a:ext uri="{FF2B5EF4-FFF2-40B4-BE49-F238E27FC236}">
                <a16:creationId xmlns:a16="http://schemas.microsoft.com/office/drawing/2014/main" id="{0E770BB0-A521-41C6-A0AE-BEE679D2AD12}"/>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404657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F89203F-46EF-44A2-956A-7FF6AF93BE7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3"/>
          <a:stretch/>
        </p:blipFill>
        <p:spPr>
          <a:xfrm>
            <a:off x="269032" y="4801396"/>
            <a:ext cx="11653936" cy="1786228"/>
          </a:xfrm>
          <a:prstGeom prst="rect">
            <a:avLst/>
          </a:prstGeom>
        </p:spPr>
      </p:pic>
      <p:sp>
        <p:nvSpPr>
          <p:cNvPr id="8" name="Content Placeholder 2">
            <a:extLst>
              <a:ext uri="{FF2B5EF4-FFF2-40B4-BE49-F238E27FC236}">
                <a16:creationId xmlns:a16="http://schemas.microsoft.com/office/drawing/2014/main" id="{D1D47175-944E-463B-ABBB-06669A473913}"/>
              </a:ext>
            </a:extLst>
          </p:cNvPr>
          <p:cNvSpPr>
            <a:spLocks noGrp="1"/>
          </p:cNvSpPr>
          <p:nvPr>
            <p:ph idx="1"/>
          </p:nvPr>
        </p:nvSpPr>
        <p:spPr>
          <a:xfrm>
            <a:off x="1090862" y="1507068"/>
            <a:ext cx="3192379" cy="4669896"/>
          </a:xfrm>
        </p:spPr>
        <p:txBody>
          <a:bodyPr anchor="ctr"/>
          <a:lstStyle>
            <a:lvl1pPr marL="0" indent="0" algn="l">
              <a:lnSpc>
                <a:spcPct val="150000"/>
              </a:lnSpc>
              <a:spcAft>
                <a:spcPts val="1200"/>
              </a:spcAft>
              <a:buSzPct val="25000"/>
              <a:buFont typeface="Segoe UI" panose="020B0502040204020203" pitchFamily="34" charset="0"/>
              <a:buChar char=" "/>
              <a:defRPr sz="1200"/>
            </a:lvl1pPr>
            <a:lvl2pPr marL="401638" indent="7938" algn="l">
              <a:spcBef>
                <a:spcPts val="600"/>
              </a:spcBef>
              <a:spcAft>
                <a:spcPts val="1200"/>
              </a:spcAft>
              <a:buFont typeface="Segoe UI" panose="020B0502040204020203" pitchFamily="34" charset="0"/>
              <a:buChar char=" "/>
              <a:defRPr sz="1200"/>
            </a:lvl2pPr>
            <a:lvl3pPr marL="1143000" indent="-228600">
              <a:buFont typeface="Segoe UI" panose="020B0502040204020203" pitchFamily="34" charset="0"/>
              <a:buChar char=" "/>
              <a:defRPr/>
            </a:lvl3pPr>
            <a:lvl4pPr marL="1600200" indent="-228600">
              <a:buFont typeface="Segoe UI" panose="020B0502040204020203" pitchFamily="34" charset="0"/>
              <a:buChar char=" "/>
              <a:defRPr/>
            </a:lvl4pPr>
            <a:lvl5pPr marL="2057400" indent="-228600">
              <a:buFont typeface="Segoe UI" panose="020B0502040204020203" pitchFamily="34" charset="0"/>
              <a:buChar char=" "/>
              <a:defRPr/>
            </a:lvl5pPr>
          </a:lstStyle>
          <a:p>
            <a:pPr lvl="0"/>
            <a:r>
              <a:rPr lang="en-US"/>
              <a:t>Click to edit Master text styles</a:t>
            </a:r>
          </a:p>
          <a:p>
            <a:pPr lvl="1"/>
            <a:r>
              <a:rPr lang="en-US"/>
              <a:t>Second level</a:t>
            </a:r>
          </a:p>
        </p:txBody>
      </p:sp>
      <p:sp>
        <p:nvSpPr>
          <p:cNvPr id="9" name="Content Placeholder 2">
            <a:extLst>
              <a:ext uri="{FF2B5EF4-FFF2-40B4-BE49-F238E27FC236}">
                <a16:creationId xmlns:a16="http://schemas.microsoft.com/office/drawing/2014/main" id="{A40725B0-0DB7-41CE-9C4C-39E8D0F6325E}"/>
              </a:ext>
            </a:extLst>
          </p:cNvPr>
          <p:cNvSpPr>
            <a:spLocks noGrp="1"/>
          </p:cNvSpPr>
          <p:nvPr>
            <p:ph idx="13"/>
          </p:nvPr>
        </p:nvSpPr>
        <p:spPr>
          <a:xfrm>
            <a:off x="4395537" y="1507068"/>
            <a:ext cx="7143905" cy="4669896"/>
          </a:xfrm>
        </p:spPr>
        <p:txBody>
          <a:bodyPr anchor="ctr"/>
          <a:lstStyle>
            <a:lvl1pPr marL="0" indent="0">
              <a:spcAft>
                <a:spcPts val="1200"/>
              </a:spcAft>
              <a:buSzPct val="25000"/>
              <a:buFont typeface="Segoe UI" panose="020B0502040204020203" pitchFamily="34" charset="0"/>
              <a:buChar char=" "/>
              <a:defRPr sz="1200"/>
            </a:lvl1pPr>
            <a:lvl2pPr marL="401638" indent="7938">
              <a:spcBef>
                <a:spcPts val="600"/>
              </a:spcBef>
              <a:spcAft>
                <a:spcPts val="1200"/>
              </a:spcAft>
              <a:buFont typeface="Segoe UI" panose="020B0502040204020203" pitchFamily="34" charset="0"/>
              <a:buChar char=" "/>
              <a:defRPr sz="1200"/>
            </a:lvl2pPr>
            <a:lvl3pPr marL="1143000" indent="-228600">
              <a:buFont typeface="Segoe UI" panose="020B0502040204020203" pitchFamily="34" charset="0"/>
              <a:buChar char=" "/>
              <a:defRPr/>
            </a:lvl3pPr>
            <a:lvl4pPr marL="1600200" indent="-228600">
              <a:buFont typeface="Segoe UI" panose="020B0502040204020203" pitchFamily="34" charset="0"/>
              <a:buChar char=" "/>
              <a:defRPr/>
            </a:lvl4pPr>
            <a:lvl5pPr marL="2057400" indent="-228600">
              <a:buFont typeface="Segoe UI" panose="020B0502040204020203" pitchFamily="34" charset="0"/>
              <a:buChar char=" "/>
              <a:defRPr/>
            </a:lvl5pPr>
          </a:lstStyle>
          <a:p>
            <a:pPr lvl="0"/>
            <a:r>
              <a:rPr lang="en-US"/>
              <a:t>Click to edit Master text styles</a:t>
            </a:r>
          </a:p>
          <a:p>
            <a:pPr lvl="1"/>
            <a:r>
              <a:rPr lang="en-US"/>
              <a:t>Second level</a:t>
            </a:r>
          </a:p>
        </p:txBody>
      </p:sp>
      <p:sp>
        <p:nvSpPr>
          <p:cNvPr id="11" name="Title 10">
            <a:extLst>
              <a:ext uri="{FF2B5EF4-FFF2-40B4-BE49-F238E27FC236}">
                <a16:creationId xmlns:a16="http://schemas.microsoft.com/office/drawing/2014/main" id="{F9E63483-559C-4A6F-B04F-D6C56A3CC094}"/>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0494445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9" name="Rectangle 8"/>
          <p:cNvSpPr/>
          <p:nvPr userDrawn="1"/>
        </p:nvSpPr>
        <p:spPr>
          <a:xfrm>
            <a:off x="254951" y="262784"/>
            <a:ext cx="11683049" cy="633243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Rectangle 9"/>
          <p:cNvSpPr/>
          <p:nvPr userDrawn="1"/>
        </p:nvSpPr>
        <p:spPr bwMode="blackWhite">
          <a:xfrm>
            <a:off x="254950" y="262784"/>
            <a:ext cx="11682101" cy="2072643"/>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521208" y="1536192"/>
            <a:ext cx="6876288" cy="640080"/>
          </a:xfrm>
        </p:spPr>
        <p:txBody>
          <a:bodyPr>
            <a:normAutofit/>
          </a:bodyPr>
          <a:lstStyle>
            <a:lvl1pPr>
              <a:defRPr sz="3600">
                <a:solidFill>
                  <a:schemeClr val="bg1"/>
                </a:solidFill>
              </a:defRPr>
            </a:lvl1pPr>
          </a:lstStyle>
          <a:p>
            <a:r>
              <a:rPr lang="en-US"/>
              <a:t>Click to edit Master title style</a:t>
            </a:r>
            <a:endParaRPr lang="en-US" dirty="0"/>
          </a:p>
        </p:txBody>
      </p:sp>
      <p:sp>
        <p:nvSpPr>
          <p:cNvPr id="7" name="Content Placeholder 6"/>
          <p:cNvSpPr>
            <a:spLocks noGrp="1"/>
          </p:cNvSpPr>
          <p:nvPr>
            <p:ph sz="quarter" idx="13"/>
          </p:nvPr>
        </p:nvSpPr>
        <p:spPr>
          <a:xfrm>
            <a:off x="539496" y="2560320"/>
            <a:ext cx="9445752" cy="3977640"/>
          </a:xfrm>
        </p:spPr>
        <p:txBody>
          <a:bodyPr vert="horz" lIns="91440" tIns="45720" rIns="91440" bIns="45720" rtlCol="0">
            <a:normAutofit/>
          </a:bodyPr>
          <a:lstStyle>
            <a:lvl1pPr>
              <a:defRPr lang="en-US" sz="2400" smtClean="0">
                <a:solidFill>
                  <a:schemeClr val="tx1">
                    <a:lumMod val="75000"/>
                    <a:lumOff val="25000"/>
                  </a:schemeClr>
                </a:solidFill>
                <a:latin typeface="+mj-lt"/>
              </a:defRPr>
            </a:lvl1pPr>
            <a:lvl2pPr>
              <a:defRPr lang="en-US" sz="1200" dirty="0" smtClean="0">
                <a:solidFill>
                  <a:schemeClr val="tx1">
                    <a:lumMod val="75000"/>
                    <a:lumOff val="25000"/>
                  </a:schemeClr>
                </a:solidFill>
              </a:defRPr>
            </a:lvl2pPr>
            <a:lvl3pPr>
              <a:defRPr lang="en-US" sz="1200" dirty="0" smtClean="0">
                <a:solidFill>
                  <a:schemeClr val="tx1">
                    <a:lumMod val="75000"/>
                    <a:lumOff val="25000"/>
                  </a:schemeClr>
                </a:solidFill>
              </a:defRPr>
            </a:lvl3pPr>
            <a:lvl4pPr>
              <a:defRPr lang="en-US" sz="1200" dirty="0" smtClean="0">
                <a:solidFill>
                  <a:schemeClr val="tx1">
                    <a:lumMod val="75000"/>
                    <a:lumOff val="25000"/>
                  </a:schemeClr>
                </a:solidFill>
              </a:defRPr>
            </a:lvl4pPr>
            <a:lvl5pPr>
              <a:defRPr lang="en-US" sz="1200" dirty="0">
                <a:solidFill>
                  <a:schemeClr val="tx1">
                    <a:lumMod val="75000"/>
                    <a:lumOff val="25000"/>
                  </a:schemeClr>
                </a:solidFill>
              </a:defRPr>
            </a:lvl5pPr>
          </a:lstStyle>
          <a:p>
            <a:pPr marL="0" lvl="0" indent="0">
              <a:lnSpc>
                <a:spcPct val="150000"/>
              </a:lnSpc>
              <a:spcBef>
                <a:spcPts val="1000"/>
              </a:spcBef>
              <a:spcAft>
                <a:spcPts val="1200"/>
              </a:spcAft>
              <a:buNone/>
            </a:pPr>
            <a:r>
              <a:rPr lang="en-US"/>
              <a:t>Click to edit Master text styles</a:t>
            </a:r>
          </a:p>
          <a:p>
            <a:pPr marL="0" lvl="1" indent="0">
              <a:lnSpc>
                <a:spcPct val="150000"/>
              </a:lnSpc>
              <a:spcBef>
                <a:spcPts val="1000"/>
              </a:spcBef>
              <a:spcAft>
                <a:spcPts val="1200"/>
              </a:spcAft>
              <a:buNone/>
            </a:pPr>
            <a:r>
              <a:rPr lang="en-US"/>
              <a:t>Second level</a:t>
            </a:r>
          </a:p>
          <a:p>
            <a:pPr marL="0" lvl="2" indent="0">
              <a:lnSpc>
                <a:spcPct val="150000"/>
              </a:lnSpc>
              <a:spcBef>
                <a:spcPts val="1000"/>
              </a:spcBef>
              <a:spcAft>
                <a:spcPts val="1200"/>
              </a:spcAft>
              <a:buNone/>
            </a:pPr>
            <a:r>
              <a:rPr lang="en-US"/>
              <a:t>Third level</a:t>
            </a:r>
          </a:p>
          <a:p>
            <a:pPr marL="0" lvl="3" indent="0">
              <a:lnSpc>
                <a:spcPct val="150000"/>
              </a:lnSpc>
              <a:spcBef>
                <a:spcPts val="1000"/>
              </a:spcBef>
              <a:spcAft>
                <a:spcPts val="1200"/>
              </a:spcAft>
              <a:buNone/>
            </a:pPr>
            <a:r>
              <a:rPr lang="en-US"/>
              <a:t>Fourth level</a:t>
            </a:r>
          </a:p>
          <a:p>
            <a:pPr marL="0" lvl="4" indent="0">
              <a:lnSpc>
                <a:spcPct val="150000"/>
              </a:lnSpc>
              <a:spcBef>
                <a:spcPts val="1000"/>
              </a:spcBef>
              <a:spcAft>
                <a:spcPts val="1200"/>
              </a:spcAft>
              <a:buNone/>
            </a:pPr>
            <a:r>
              <a:rPr lang="en-US"/>
              <a:t>Fifth level</a:t>
            </a:r>
            <a:endParaRPr lang="en-US" dirty="0"/>
          </a:p>
        </p:txBody>
      </p:sp>
    </p:spTree>
    <p:extLst>
      <p:ext uri="{BB962C8B-B14F-4D97-AF65-F5344CB8AC3E}">
        <p14:creationId xmlns:p14="http://schemas.microsoft.com/office/powerpoint/2010/main" val="6978284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9" name="Rectangle 8"/>
          <p:cNvSpPr/>
          <p:nvPr userDrawn="1"/>
        </p:nvSpPr>
        <p:spPr>
          <a:xfrm>
            <a:off x="256032" y="265176"/>
            <a:ext cx="11683049" cy="633243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cxnSp>
        <p:nvCxnSpPr>
          <p:cNvPr id="12" name="Straight Connector 11"/>
          <p:cNvCxnSpPr/>
          <p:nvPr userDrawn="1"/>
        </p:nvCxnSpPr>
        <p:spPr>
          <a:xfrm>
            <a:off x="604434" y="1196392"/>
            <a:ext cx="10983132" cy="0"/>
          </a:xfrm>
          <a:prstGeom prst="line">
            <a:avLst/>
          </a:prstGeom>
          <a:ln w="25400">
            <a:solidFill>
              <a:srgbClr val="D24726"/>
            </a:solidFill>
          </a:ln>
        </p:spPr>
        <p:style>
          <a:lnRef idx="1">
            <a:schemeClr val="accent1"/>
          </a:lnRef>
          <a:fillRef idx="0">
            <a:schemeClr val="accent1"/>
          </a:fillRef>
          <a:effectRef idx="0">
            <a:schemeClr val="accent1"/>
          </a:effectRef>
          <a:fontRef idx="minor">
            <a:schemeClr val="tx1"/>
          </a:fontRef>
        </p:style>
      </p:cxnSp>
      <p:sp>
        <p:nvSpPr>
          <p:cNvPr id="4" name="Title 3">
            <a:extLst>
              <a:ext uri="{FF2B5EF4-FFF2-40B4-BE49-F238E27FC236}">
                <a16:creationId xmlns:a16="http://schemas.microsoft.com/office/drawing/2014/main" id="{0017C897-2775-4930-B0BE-BEB72453232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1481589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tandard">
    <p:spTree>
      <p:nvGrpSpPr>
        <p:cNvPr id="1" name=""/>
        <p:cNvGrpSpPr/>
        <p:nvPr/>
      </p:nvGrpSpPr>
      <p:grpSpPr>
        <a:xfrm>
          <a:off x="0" y="0"/>
          <a:ext cx="0" cy="0"/>
          <a:chOff x="0" y="0"/>
          <a:chExt cx="0" cy="0"/>
        </a:xfrm>
      </p:grpSpPr>
      <p:sp>
        <p:nvSpPr>
          <p:cNvPr id="9" name="Rectangle 8"/>
          <p:cNvSpPr/>
          <p:nvPr userDrawn="1"/>
        </p:nvSpPr>
        <p:spPr>
          <a:xfrm>
            <a:off x="256032" y="265176"/>
            <a:ext cx="11683049" cy="633243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cxnSp>
        <p:nvCxnSpPr>
          <p:cNvPr id="12" name="Straight Connector 11"/>
          <p:cNvCxnSpPr/>
          <p:nvPr userDrawn="1"/>
        </p:nvCxnSpPr>
        <p:spPr>
          <a:xfrm>
            <a:off x="604434" y="1196392"/>
            <a:ext cx="10983132" cy="0"/>
          </a:xfrm>
          <a:prstGeom prst="line">
            <a:avLst/>
          </a:prstGeom>
          <a:ln w="25400">
            <a:solidFill>
              <a:srgbClr val="D24726"/>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D258610D-0376-4D1E-8ED8-29382288BB0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41783" t="-3"/>
          <a:stretch/>
        </p:blipFill>
        <p:spPr>
          <a:xfrm>
            <a:off x="269032" y="4801396"/>
            <a:ext cx="11653936" cy="1786228"/>
          </a:xfrm>
          <a:prstGeom prst="rect">
            <a:avLst/>
          </a:prstGeom>
        </p:spPr>
      </p:pic>
      <p:sp>
        <p:nvSpPr>
          <p:cNvPr id="3" name="Title 2">
            <a:extLst>
              <a:ext uri="{FF2B5EF4-FFF2-40B4-BE49-F238E27FC236}">
                <a16:creationId xmlns:a16="http://schemas.microsoft.com/office/drawing/2014/main" id="{21C16CD2-606C-441E-BBA3-51767980CCA0}"/>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9935017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9766754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D5FD28E-AEC9-43B8-86F4-9CD3C41D49D7}"/>
              </a:ext>
            </a:extLst>
          </p:cNvPr>
          <p:cNvSpPr/>
          <p:nvPr userDrawn="1"/>
        </p:nvSpPr>
        <p:spPr>
          <a:xfrm>
            <a:off x="256032" y="265176"/>
            <a:ext cx="11683049" cy="633243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sp>
        <p:nvSpPr>
          <p:cNvPr id="2" name="Title Placeholder 1">
            <a:extLst>
              <a:ext uri="{FF2B5EF4-FFF2-40B4-BE49-F238E27FC236}">
                <a16:creationId xmlns:a16="http://schemas.microsoft.com/office/drawing/2014/main" id="{C5AFE014-E3CD-4B9A-A705-F1CADD8F420B}"/>
              </a:ext>
            </a:extLst>
          </p:cNvPr>
          <p:cNvSpPr>
            <a:spLocks noGrp="1"/>
          </p:cNvSpPr>
          <p:nvPr>
            <p:ph type="title"/>
          </p:nvPr>
        </p:nvSpPr>
        <p:spPr>
          <a:xfrm>
            <a:off x="604434" y="448628"/>
            <a:ext cx="10983132" cy="747763"/>
          </a:xfrm>
          <a:prstGeom prst="rect">
            <a:avLst/>
          </a:prstGeom>
        </p:spPr>
        <p:txBody>
          <a:bodyPr vert="horz" lIns="91440" tIns="45720" rIns="91440" bIns="45720" rtlCol="0" anchor="ctr" anchorCtr="0">
            <a:normAutofit/>
          </a:bodyPr>
          <a:lstStyle/>
          <a:p>
            <a:pPr lvl="0"/>
            <a:r>
              <a:rPr lang="en-US"/>
              <a:t>Click to edit Master title style</a:t>
            </a:r>
            <a:endParaRPr lang="en-US" dirty="0"/>
          </a:p>
        </p:txBody>
      </p:sp>
      <p:sp>
        <p:nvSpPr>
          <p:cNvPr id="3" name="Text Placeholder 2">
            <a:extLst>
              <a:ext uri="{FF2B5EF4-FFF2-40B4-BE49-F238E27FC236}">
                <a16:creationId xmlns:a16="http://schemas.microsoft.com/office/drawing/2014/main" id="{61ADE5F7-8A52-43AD-8F30-F13CF545061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9DC85AE-A002-4BA3-8D90-3960ED0FF8F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44E560-77BF-4D1A-B6E7-CD55CE12B1B8}" type="datetimeFigureOut">
              <a:rPr lang="en-US" smtClean="0"/>
              <a:t>9/29/2025</a:t>
            </a:fld>
            <a:endParaRPr lang="en-US"/>
          </a:p>
        </p:txBody>
      </p:sp>
      <p:sp>
        <p:nvSpPr>
          <p:cNvPr id="5" name="Footer Placeholder 4">
            <a:extLst>
              <a:ext uri="{FF2B5EF4-FFF2-40B4-BE49-F238E27FC236}">
                <a16:creationId xmlns:a16="http://schemas.microsoft.com/office/drawing/2014/main" id="{02103AA5-C732-4ECB-88D6-DAA20E2C1C6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C280433-CBB5-49C5-B032-5A800E5D095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59379A-16E2-4C4A-96D0-A52C442257E7}" type="slidenum">
              <a:rPr lang="en-US" smtClean="0"/>
              <a:t>‹#›</a:t>
            </a:fld>
            <a:endParaRPr lang="en-US"/>
          </a:p>
        </p:txBody>
      </p:sp>
      <p:cxnSp>
        <p:nvCxnSpPr>
          <p:cNvPr id="8" name="Straight Connector 7">
            <a:extLst>
              <a:ext uri="{FF2B5EF4-FFF2-40B4-BE49-F238E27FC236}">
                <a16:creationId xmlns:a16="http://schemas.microsoft.com/office/drawing/2014/main" id="{E32A06DA-7FF5-4DDE-94D0-63A83DB241E8}"/>
              </a:ext>
            </a:extLst>
          </p:cNvPr>
          <p:cNvCxnSpPr/>
          <p:nvPr userDrawn="1"/>
        </p:nvCxnSpPr>
        <p:spPr>
          <a:xfrm>
            <a:off x="604434" y="1196392"/>
            <a:ext cx="10983132" cy="0"/>
          </a:xfrm>
          <a:prstGeom prst="line">
            <a:avLst/>
          </a:prstGeom>
          <a:ln w="25400">
            <a:solidFill>
              <a:srgbClr val="D2472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085140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3" r:id="rId3"/>
    <p:sldLayoutId id="2147483652" r:id="rId4"/>
    <p:sldLayoutId id="2147483660" r:id="rId5"/>
    <p:sldLayoutId id="2147483662" r:id="rId6"/>
    <p:sldLayoutId id="2147483661" r:id="rId7"/>
    <p:sldLayoutId id="2147483655" r:id="rId8"/>
  </p:sldLayoutIdLst>
  <p:txStyles>
    <p:titleStyle>
      <a:lvl1pPr algn="l" defTabSz="914400" rtl="0" eaLnBrk="1" latinLnBrk="0" hangingPunct="1">
        <a:lnSpc>
          <a:spcPct val="90000"/>
        </a:lnSpc>
        <a:spcBef>
          <a:spcPct val="0"/>
        </a:spcBef>
        <a:buNone/>
        <a:defRPr lang="en-US" sz="2800" kern="1200">
          <a:solidFill>
            <a:schemeClr val="bg2">
              <a:lumMod val="25000"/>
            </a:schemeClr>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7" Type="http://schemas.openxmlformats.org/officeDocument/2006/relationships/image" Target="../media/image10.jpeg"/><Relationship Id="rId2" Type="http://schemas.openxmlformats.org/officeDocument/2006/relationships/hyperlink" Target="https://www.fm-hn.com/kursevi/centar-za-strane-jezike/institut-konfucije-kineski-jezik/" TargetMode="External"/><Relationship Id="rId1" Type="http://schemas.openxmlformats.org/officeDocument/2006/relationships/slideLayout" Target="../slideLayouts/slideLayout6.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hyperlink" Target="https://www.fm-hn.com/kursevi/centar-za-strane-jezike/institut-konfucije-kineski-jezik/" TargetMode="External"/><Relationship Id="rId1" Type="http://schemas.openxmlformats.org/officeDocument/2006/relationships/slideLayout" Target="../slideLayouts/slideLayout4.xml"/><Relationship Id="rId5" Type="http://schemas.openxmlformats.org/officeDocument/2006/relationships/image" Target="../media/image13.png"/><Relationship Id="rId4" Type="http://schemas.openxmlformats.org/officeDocument/2006/relationships/image" Target="../media/image12.jpeg"/></Relationships>
</file>

<file path=ppt/slides/_rels/slide4.xml.rels><?xml version="1.0" encoding="UTF-8" standalone="yes"?>
<Relationships xmlns="http://schemas.openxmlformats.org/package/2006/relationships"><Relationship Id="rId3" Type="http://schemas.openxmlformats.org/officeDocument/2006/relationships/image" Target="../media/image14.jpeg"/><Relationship Id="rId7" Type="http://schemas.openxmlformats.org/officeDocument/2006/relationships/image" Target="../media/image18.jpeg"/><Relationship Id="rId2" Type="http://schemas.openxmlformats.org/officeDocument/2006/relationships/hyperlink" Target="https://www.fm-hn.com/2024/10/14/besplatan-kurs-kineskog-jezika/?utm_source=chatgpt.com" TargetMode="External"/><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hyperlink" Target="https://www.fm-hn.com/2021/11/03/konkurs-za-najljepse-crteze-graficke-i-likovne-radove-u-saradnji-sa-institutom-konfucije/" TargetMode="Externa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0.jpeg"/><Relationship Id="rId1" Type="http://schemas.openxmlformats.org/officeDocument/2006/relationships/slideLayout" Target="../slideLayouts/slideLayout6.xml"/><Relationship Id="rId4" Type="http://schemas.openxmlformats.org/officeDocument/2006/relationships/image" Target="../media/image21.jpeg"/></Relationships>
</file>

<file path=ppt/slides/_rels/slide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hyperlink" Target="https://www.fm-hn.com/2023/07/21/crnogorska-delegacija-posjetila-kinu-veliki-potencijal-za-saradnju-u-oblasti-obrazovanja/" TargetMode="External"/><Relationship Id="rId1" Type="http://schemas.openxmlformats.org/officeDocument/2006/relationships/slideLayout" Target="../slideLayouts/slideLayout7.xml"/><Relationship Id="rId4" Type="http://schemas.openxmlformats.org/officeDocument/2006/relationships/image" Target="../media/image23.jpeg"/></Relationships>
</file>

<file path=ppt/slides/_rels/slide8.xml.rels><?xml version="1.0" encoding="UTF-8" standalone="yes"?>
<Relationships xmlns="http://schemas.openxmlformats.org/package/2006/relationships"><Relationship Id="rId3" Type="http://schemas.openxmlformats.org/officeDocument/2006/relationships/hyperlink" Target="https://www.fm-hn.com/wp-content/uploads/2025/09/Nastavni-plan-II-god-1.pdf" TargetMode="External"/><Relationship Id="rId2" Type="http://schemas.openxmlformats.org/officeDocument/2006/relationships/hyperlink" Target="https://www.fm-hn.com/wp-content/uploads/2025/09/Nastavni-plan-I-god.pdf" TargetMode="External"/><Relationship Id="rId1" Type="http://schemas.openxmlformats.org/officeDocument/2006/relationships/slideLayout" Target="../slideLayouts/slideLayout7.xml"/><Relationship Id="rId5" Type="http://schemas.openxmlformats.org/officeDocument/2006/relationships/image" Target="../media/image25.png"/><Relationship Id="rId4" Type="http://schemas.openxmlformats.org/officeDocument/2006/relationships/image" Target="../media/image24.png"/></Relationships>
</file>

<file path=ppt/slides/_rels/slide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7.xml"/><Relationship Id="rId5" Type="http://schemas.openxmlformats.org/officeDocument/2006/relationships/image" Target="../media/image30.jpeg"/><Relationship Id="rId4" Type="http://schemas.openxmlformats.org/officeDocument/2006/relationships/image" Target="../media/image29.jpeg"/></Relationships>
</file>

<file path=ppt/slides/_rels/slide1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xml"/><Relationship Id="rId1" Type="http://schemas.openxmlformats.org/officeDocument/2006/relationships/slideLayout" Target="../slideLayouts/slideLayout5.xml"/><Relationship Id="rId4" Type="http://schemas.openxmlformats.org/officeDocument/2006/relationships/image" Target="../media/image3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EF8D61-9318-4DC8-A868-2B1BFDD2B2C0}"/>
              </a:ext>
            </a:extLst>
          </p:cNvPr>
          <p:cNvSpPr>
            <a:spLocks noGrp="1"/>
          </p:cNvSpPr>
          <p:nvPr>
            <p:ph type="ctrTitle"/>
          </p:nvPr>
        </p:nvSpPr>
        <p:spPr/>
        <p:txBody>
          <a:bodyPr/>
          <a:lstStyle/>
          <a:p>
            <a:r>
              <a:rPr lang="sr-Latn-ME" dirty="0"/>
              <a:t>Welcome to </a:t>
            </a:r>
            <a:br>
              <a:rPr lang="sr-Latn-ME" dirty="0"/>
            </a:br>
            <a:r>
              <a:rPr lang="sr-Latn-ME" dirty="0"/>
              <a:t>Faculty of Management </a:t>
            </a:r>
            <a:br>
              <a:rPr lang="sr-Latn-ME" dirty="0"/>
            </a:br>
            <a:r>
              <a:rPr lang="sr-Latn-ME" dirty="0"/>
              <a:t>Herceg Novi</a:t>
            </a:r>
            <a:endParaRPr lang="en-US" dirty="0"/>
          </a:p>
        </p:txBody>
      </p:sp>
      <p:pic>
        <p:nvPicPr>
          <p:cNvPr id="1026" name="Picture 2" descr="Centar Novi, Herceg-Novi (updated prices 2025)">
            <a:extLst>
              <a:ext uri="{FF2B5EF4-FFF2-40B4-BE49-F238E27FC236}">
                <a16:creationId xmlns:a16="http://schemas.microsoft.com/office/drawing/2014/main" id="{0E85A8BC-FAFB-073E-0AFC-1553AFDEF0E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40563" y="3733801"/>
            <a:ext cx="3884465" cy="258493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Fakultet za menadžment Herceg Novi Logo">
            <a:extLst>
              <a:ext uri="{FF2B5EF4-FFF2-40B4-BE49-F238E27FC236}">
                <a16:creationId xmlns:a16="http://schemas.microsoft.com/office/drawing/2014/main" id="{E861AAD9-F110-F414-F79E-F03EDACD60C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1428" y="646287"/>
            <a:ext cx="3821887" cy="16243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75803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31795B-A93A-416C-8052-FAF4D9073E67}"/>
              </a:ext>
            </a:extLst>
          </p:cNvPr>
          <p:cNvSpPr>
            <a:spLocks noGrp="1"/>
          </p:cNvSpPr>
          <p:nvPr>
            <p:ph type="title"/>
          </p:nvPr>
        </p:nvSpPr>
        <p:spPr/>
        <p:txBody>
          <a:bodyPr/>
          <a:lstStyle/>
          <a:p>
            <a:r>
              <a:rPr lang="sr-Latn-ME" dirty="0"/>
              <a:t>Confucius Classroom at FMHN</a:t>
            </a:r>
            <a:endParaRPr lang="en-US" dirty="0"/>
          </a:p>
        </p:txBody>
      </p:sp>
      <p:sp>
        <p:nvSpPr>
          <p:cNvPr id="5" name="TextBox 2D 1">
            <a:extLst>
              <a:ext uri="{FF2B5EF4-FFF2-40B4-BE49-F238E27FC236}">
                <a16:creationId xmlns:a16="http://schemas.microsoft.com/office/drawing/2014/main" id="{CAA61E68-C8F4-4610-BC1E-4D08000B9C76}"/>
              </a:ext>
            </a:extLst>
          </p:cNvPr>
          <p:cNvSpPr txBox="1"/>
          <p:nvPr/>
        </p:nvSpPr>
        <p:spPr>
          <a:xfrm>
            <a:off x="458331" y="4045837"/>
            <a:ext cx="5568590" cy="2031325"/>
          </a:xfrm>
          <a:prstGeom prst="rect">
            <a:avLst/>
          </a:prstGeom>
          <a:noFill/>
        </p:spPr>
        <p:txBody>
          <a:bodyPr wrap="square" rtlCol="0">
            <a:spAutoFit/>
          </a:bodyPr>
          <a:lstStyle/>
          <a:p>
            <a:pPr marL="171450" indent="-171450">
              <a:buFont typeface="Arial" panose="020B0604020202020204" pitchFamily="34" charset="0"/>
              <a:buChar char="•"/>
            </a:pPr>
            <a:r>
              <a:rPr lang="en-US" sz="1400" dirty="0">
                <a:solidFill>
                  <a:schemeClr val="tx1">
                    <a:lumMod val="75000"/>
                    <a:lumOff val="25000"/>
                  </a:schemeClr>
                </a:solidFill>
                <a:latin typeface="Segoe UI" panose="020B0502040204020203" pitchFamily="34" charset="0"/>
                <a:cs typeface="Segoe UI" panose="020B0502040204020203" pitchFamily="34" charset="0"/>
              </a:rPr>
              <a:t>Established as a hub for Chinese language and culture in the Boka region</a:t>
            </a:r>
            <a:endParaRPr lang="sr-Latn-ME" sz="1400" dirty="0">
              <a:solidFill>
                <a:schemeClr val="tx1">
                  <a:lumMod val="75000"/>
                  <a:lumOff val="25000"/>
                </a:schemeClr>
              </a:solidFill>
              <a:latin typeface="Segoe UI" panose="020B0502040204020203" pitchFamily="34" charset="0"/>
              <a:cs typeface="Segoe UI" panose="020B0502040204020203" pitchFamily="34" charset="0"/>
            </a:endParaRPr>
          </a:p>
          <a:p>
            <a:pPr marL="171450" indent="-171450">
              <a:buFont typeface="Arial" panose="020B0604020202020204" pitchFamily="34" charset="0"/>
              <a:buChar char="•"/>
            </a:pPr>
            <a:r>
              <a:rPr lang="en-US" sz="1400" dirty="0">
                <a:solidFill>
                  <a:schemeClr val="tx1">
                    <a:lumMod val="75000"/>
                    <a:lumOff val="25000"/>
                  </a:schemeClr>
                </a:solidFill>
                <a:latin typeface="Segoe UI" panose="020B0502040204020203" pitchFamily="34" charset="0"/>
                <a:cs typeface="Segoe UI" panose="020B0502040204020203" pitchFamily="34" charset="0"/>
              </a:rPr>
              <a:t>Organizes not only Chinese language courses, but also cultural and academic events</a:t>
            </a:r>
            <a:endParaRPr lang="sr-Latn-ME" sz="1400" dirty="0">
              <a:solidFill>
                <a:schemeClr val="tx1">
                  <a:lumMod val="75000"/>
                  <a:lumOff val="25000"/>
                </a:schemeClr>
              </a:solidFill>
              <a:latin typeface="Segoe UI" panose="020B0502040204020203" pitchFamily="34" charset="0"/>
              <a:cs typeface="Segoe UI" panose="020B0502040204020203" pitchFamily="34" charset="0"/>
            </a:endParaRPr>
          </a:p>
          <a:p>
            <a:pPr marL="171450" indent="-171450">
              <a:buFont typeface="Arial" panose="020B0604020202020204" pitchFamily="34" charset="0"/>
              <a:buChar char="•"/>
            </a:pPr>
            <a:r>
              <a:rPr lang="en-US" sz="1400" dirty="0">
                <a:solidFill>
                  <a:schemeClr val="tx1">
                    <a:lumMod val="75000"/>
                    <a:lumOff val="25000"/>
                  </a:schemeClr>
                </a:solidFill>
                <a:latin typeface="Segoe UI" panose="020B0502040204020203" pitchFamily="34" charset="0"/>
                <a:cs typeface="Segoe UI" panose="020B0502040204020203" pitchFamily="34" charset="0"/>
              </a:rPr>
              <a:t>Strengthens educational and cultural ties between Montenegro and China</a:t>
            </a:r>
            <a:endParaRPr lang="sr-Latn-ME" sz="1400" dirty="0">
              <a:solidFill>
                <a:schemeClr val="tx1">
                  <a:lumMod val="75000"/>
                  <a:lumOff val="25000"/>
                </a:schemeClr>
              </a:solidFill>
              <a:latin typeface="Segoe UI" panose="020B0502040204020203" pitchFamily="34" charset="0"/>
              <a:cs typeface="Segoe UI" panose="020B0502040204020203" pitchFamily="34" charset="0"/>
            </a:endParaRPr>
          </a:p>
          <a:p>
            <a:pPr marL="171450" indent="-171450">
              <a:buFont typeface="Arial" panose="020B0604020202020204" pitchFamily="34" charset="0"/>
              <a:buChar char="•"/>
            </a:pPr>
            <a:endParaRPr lang="sr-Latn-ME" sz="1400" dirty="0">
              <a:solidFill>
                <a:schemeClr val="tx1">
                  <a:lumMod val="75000"/>
                  <a:lumOff val="25000"/>
                </a:schemeClr>
              </a:solidFill>
              <a:latin typeface="Segoe UI" panose="020B0502040204020203" pitchFamily="34" charset="0"/>
              <a:cs typeface="Segoe UI" panose="020B0502040204020203" pitchFamily="34" charset="0"/>
            </a:endParaRPr>
          </a:p>
          <a:p>
            <a:r>
              <a:rPr lang="en-US" sz="1400" dirty="0">
                <a:solidFill>
                  <a:schemeClr val="tx1">
                    <a:lumMod val="75000"/>
                    <a:lumOff val="25000"/>
                  </a:schemeClr>
                </a:solidFill>
                <a:latin typeface="Segoe UI" panose="020B0502040204020203" pitchFamily="34" charset="0"/>
                <a:cs typeface="Segoe UI" panose="020B0502040204020203" pitchFamily="34" charset="0"/>
                <a:hlinkClick r:id="rId2"/>
              </a:rPr>
              <a:t>https://www.fm-hn.com/kursevi/centar-za-strane-jezike/institut-konfucije-kineski-jezik/</a:t>
            </a:r>
            <a:r>
              <a:rPr lang="sr-Latn-ME" sz="1400" dirty="0">
                <a:solidFill>
                  <a:schemeClr val="tx1">
                    <a:lumMod val="75000"/>
                    <a:lumOff val="25000"/>
                  </a:schemeClr>
                </a:solidFill>
                <a:latin typeface="Segoe UI" panose="020B0502040204020203" pitchFamily="34" charset="0"/>
                <a:cs typeface="Segoe UI" panose="020B0502040204020203" pitchFamily="34" charset="0"/>
              </a:rPr>
              <a:t> </a:t>
            </a:r>
            <a:endParaRPr lang="en-US" sz="1400" dirty="0">
              <a:solidFill>
                <a:schemeClr val="tx1">
                  <a:lumMod val="75000"/>
                  <a:lumOff val="25000"/>
                </a:schemeClr>
              </a:solidFill>
              <a:latin typeface="Segoe UI" panose="020B0502040204020203" pitchFamily="34" charset="0"/>
              <a:cs typeface="Segoe UI" panose="020B0502040204020203" pitchFamily="34" charset="0"/>
            </a:endParaRPr>
          </a:p>
        </p:txBody>
      </p:sp>
      <p:pic>
        <p:nvPicPr>
          <p:cNvPr id="2052" name="Picture 4" descr=" ">
            <a:extLst>
              <a:ext uri="{FF2B5EF4-FFF2-40B4-BE49-F238E27FC236}">
                <a16:creationId xmlns:a16="http://schemas.microsoft.com/office/drawing/2014/main" id="{BDD9513C-2451-2243-D459-3C5EE15B4F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3688" y="1551398"/>
            <a:ext cx="3488455" cy="2261747"/>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No photo description available.">
            <a:extLst>
              <a:ext uri="{FF2B5EF4-FFF2-40B4-BE49-F238E27FC236}">
                <a16:creationId xmlns:a16="http://schemas.microsoft.com/office/drawing/2014/main" id="{79EC1B4E-1786-F3CD-05BB-70BB74A7484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63377" y="4115012"/>
            <a:ext cx="2177378" cy="2177378"/>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No photo description available.">
            <a:extLst>
              <a:ext uri="{FF2B5EF4-FFF2-40B4-BE49-F238E27FC236}">
                <a16:creationId xmlns:a16="http://schemas.microsoft.com/office/drawing/2014/main" id="{85B6D1F5-2CA5-DAE7-50A3-1D35FD72175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283829" y="4149266"/>
            <a:ext cx="2143124" cy="2143124"/>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descr="No photo description available.">
            <a:extLst>
              <a:ext uri="{FF2B5EF4-FFF2-40B4-BE49-F238E27FC236}">
                <a16:creationId xmlns:a16="http://schemas.microsoft.com/office/drawing/2014/main" id="{9AEBC55F-5B87-2972-9FBB-D48AA097E1D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130143" y="1412911"/>
            <a:ext cx="2296810" cy="2296810"/>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No photo description available.">
            <a:extLst>
              <a:ext uri="{FF2B5EF4-FFF2-40B4-BE49-F238E27FC236}">
                <a16:creationId xmlns:a16="http://schemas.microsoft.com/office/drawing/2014/main" id="{D41D9304-C048-DF3A-B6A9-5C0E56AE62D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363377" y="1412911"/>
            <a:ext cx="1887877" cy="25171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51081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E7273F9-59F9-4FB3-9D34-82C64C4F8667}"/>
              </a:ext>
            </a:extLst>
          </p:cNvPr>
          <p:cNvSpPr>
            <a:spLocks noGrp="1"/>
          </p:cNvSpPr>
          <p:nvPr>
            <p:ph type="title"/>
          </p:nvPr>
        </p:nvSpPr>
        <p:spPr>
          <a:xfrm>
            <a:off x="604434" y="448628"/>
            <a:ext cx="10983132" cy="747763"/>
          </a:xfrm>
        </p:spPr>
        <p:txBody>
          <a:bodyPr/>
          <a:lstStyle/>
          <a:p>
            <a:r>
              <a:rPr lang="sr-Latn-ME" dirty="0"/>
              <a:t>Free Chinese Language Courses</a:t>
            </a:r>
            <a:endParaRPr lang="en-US" dirty="0"/>
          </a:p>
        </p:txBody>
      </p:sp>
      <p:sp>
        <p:nvSpPr>
          <p:cNvPr id="2" name="Content Placeholder 1">
            <a:extLst>
              <a:ext uri="{FF2B5EF4-FFF2-40B4-BE49-F238E27FC236}">
                <a16:creationId xmlns:a16="http://schemas.microsoft.com/office/drawing/2014/main" id="{95AB49E1-195D-497A-BB31-2158958CA082}"/>
              </a:ext>
            </a:extLst>
          </p:cNvPr>
          <p:cNvSpPr>
            <a:spLocks noGrp="1"/>
          </p:cNvSpPr>
          <p:nvPr>
            <p:ph idx="1"/>
          </p:nvPr>
        </p:nvSpPr>
        <p:spPr>
          <a:xfrm>
            <a:off x="1090862" y="1507068"/>
            <a:ext cx="3192379" cy="4669896"/>
          </a:xfrm>
        </p:spPr>
        <p:txBody>
          <a:bodyPr>
            <a:normAutofit fontScale="92500" lnSpcReduction="20000"/>
          </a:bodyPr>
          <a:lstStyle/>
          <a:p>
            <a:pPr marL="171450" indent="-171450">
              <a:buFontTx/>
              <a:buChar char="-"/>
            </a:pPr>
            <a:endParaRPr lang="sr-Latn-ME" sz="1400" dirty="0"/>
          </a:p>
          <a:p>
            <a:pPr marL="171450" indent="-171450">
              <a:buFontTx/>
              <a:buChar char="-"/>
            </a:pPr>
            <a:r>
              <a:rPr lang="en-US" sz="1400" dirty="0"/>
              <a:t>Regularly organized at FMHN Confucius Classroom</a:t>
            </a:r>
            <a:endParaRPr lang="sr-Latn-ME" sz="1400" dirty="0"/>
          </a:p>
          <a:p>
            <a:pPr marL="171450" indent="-171450">
              <a:buFontTx/>
              <a:buChar char="-"/>
            </a:pPr>
            <a:r>
              <a:rPr lang="en-US" sz="1400" dirty="0"/>
              <a:t>Courses promoted via website and media</a:t>
            </a:r>
            <a:endParaRPr lang="sr-Latn-ME" sz="1400" dirty="0"/>
          </a:p>
          <a:p>
            <a:pPr marL="171450" indent="-171450">
              <a:buFontTx/>
              <a:buChar char="-"/>
            </a:pPr>
            <a:r>
              <a:rPr lang="en-US" sz="1400" dirty="0"/>
              <a:t>Online registration available for all interested participants</a:t>
            </a:r>
            <a:endParaRPr lang="sr-Latn-ME" sz="1400" dirty="0"/>
          </a:p>
          <a:p>
            <a:pPr marL="171450" indent="-171450">
              <a:buFontTx/>
              <a:buChar char="-"/>
            </a:pPr>
            <a:endParaRPr lang="sr-Latn-ME" sz="1400" dirty="0"/>
          </a:p>
          <a:p>
            <a:pPr marL="171450" indent="-171450">
              <a:buFontTx/>
              <a:buChar char="-"/>
            </a:pPr>
            <a:r>
              <a:rPr lang="sr-Latn-ME" sz="1400" dirty="0">
                <a:hlinkClick r:id="rId2"/>
              </a:rPr>
              <a:t>https://www.fm-hn.com/kursevi/centar-za-strane-jezike/institut-konfucije-kineski-jezik/</a:t>
            </a:r>
            <a:r>
              <a:rPr lang="sr-Latn-ME" sz="1400" dirty="0"/>
              <a:t> </a:t>
            </a:r>
          </a:p>
          <a:p>
            <a:pPr marL="171450" indent="-171450">
              <a:buFontTx/>
              <a:buChar char="-"/>
            </a:pPr>
            <a:endParaRPr lang="sr-Latn-ME" dirty="0"/>
          </a:p>
          <a:p>
            <a:pPr marL="171450" indent="-171450">
              <a:buFontTx/>
              <a:buChar char="-"/>
            </a:pPr>
            <a:endParaRPr lang="en-US" dirty="0"/>
          </a:p>
        </p:txBody>
      </p:sp>
      <p:pic>
        <p:nvPicPr>
          <p:cNvPr id="3074" name="Picture 2" descr="No photo description available.">
            <a:extLst>
              <a:ext uri="{FF2B5EF4-FFF2-40B4-BE49-F238E27FC236}">
                <a16:creationId xmlns:a16="http://schemas.microsoft.com/office/drawing/2014/main" id="{EC6AF9CF-8D62-B4B3-3FC7-119EBD614823}"/>
              </a:ext>
            </a:extLst>
          </p:cNvPr>
          <p:cNvPicPr>
            <a:picLocks noGrp="1" noChangeAspect="1" noChangeArrowheads="1"/>
          </p:cNvPicPr>
          <p:nvPr>
            <p:ph idx="13"/>
          </p:nvPr>
        </p:nvPicPr>
        <p:blipFill>
          <a:blip r:embed="rId3">
            <a:extLst>
              <a:ext uri="{28A0092B-C50C-407E-A947-70E740481C1C}">
                <a14:useLocalDpi xmlns:a14="http://schemas.microsoft.com/office/drawing/2010/main" val="0"/>
              </a:ext>
            </a:extLst>
          </a:blip>
          <a:srcRect/>
          <a:stretch>
            <a:fillRect/>
          </a:stretch>
        </p:blipFill>
        <p:spPr bwMode="auto">
          <a:xfrm>
            <a:off x="4953796" y="1349737"/>
            <a:ext cx="2079263" cy="2079263"/>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No photo description available.">
            <a:extLst>
              <a:ext uri="{FF2B5EF4-FFF2-40B4-BE49-F238E27FC236}">
                <a16:creationId xmlns:a16="http://schemas.microsoft.com/office/drawing/2014/main" id="{60EACF15-639F-AAA9-E059-50C2ECB807E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01714" y="1257568"/>
            <a:ext cx="2171432" cy="2171432"/>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No photo description available.">
            <a:extLst>
              <a:ext uri="{FF2B5EF4-FFF2-40B4-BE49-F238E27FC236}">
                <a16:creationId xmlns:a16="http://schemas.microsoft.com/office/drawing/2014/main" id="{F04C3950-F45E-5FB7-1B83-B625DCAC583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71805" y="3842016"/>
            <a:ext cx="2402919" cy="24029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1638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083D2B2-24CC-41A1-8AC3-EDF2DA2C3A20}"/>
              </a:ext>
            </a:extLst>
          </p:cNvPr>
          <p:cNvSpPr>
            <a:spLocks noGrp="1"/>
          </p:cNvSpPr>
          <p:nvPr>
            <p:ph type="title"/>
          </p:nvPr>
        </p:nvSpPr>
        <p:spPr/>
        <p:txBody>
          <a:bodyPr/>
          <a:lstStyle/>
          <a:p>
            <a:r>
              <a:rPr lang="sr-Latn-ME" dirty="0"/>
              <a:t>Achievements of Our Students: </a:t>
            </a:r>
            <a:r>
              <a:rPr lang="en-US" dirty="0"/>
              <a:t>Success at “Chinese Bridge” Competition</a:t>
            </a:r>
          </a:p>
        </p:txBody>
      </p:sp>
      <p:sp>
        <p:nvSpPr>
          <p:cNvPr id="2" name="Content Placeholder 1">
            <a:extLst>
              <a:ext uri="{FF2B5EF4-FFF2-40B4-BE49-F238E27FC236}">
                <a16:creationId xmlns:a16="http://schemas.microsoft.com/office/drawing/2014/main" id="{0E85CDB0-AD30-4DBB-AC55-D824F09CE209}"/>
              </a:ext>
            </a:extLst>
          </p:cNvPr>
          <p:cNvSpPr>
            <a:spLocks noGrp="1"/>
          </p:cNvSpPr>
          <p:nvPr>
            <p:ph idx="1"/>
          </p:nvPr>
        </p:nvSpPr>
        <p:spPr>
          <a:xfrm>
            <a:off x="604434" y="1604210"/>
            <a:ext cx="4712634" cy="4805161"/>
          </a:xfrm>
        </p:spPr>
        <p:txBody>
          <a:bodyPr>
            <a:normAutofit fontScale="92500"/>
          </a:bodyPr>
          <a:lstStyle/>
          <a:p>
            <a:pPr marL="457200" lvl="1" indent="-47625">
              <a:lnSpc>
                <a:spcPts val="1800"/>
              </a:lnSpc>
            </a:pPr>
            <a:r>
              <a:rPr lang="en-US" sz="1600" i="1" dirty="0">
                <a:effectLst>
                  <a:outerShdw blurRad="38100" dist="38100" dir="2700000" algn="tl">
                    <a:srgbClr val="000000">
                      <a:alpha val="43137"/>
                    </a:srgbClr>
                  </a:outerShdw>
                </a:effectLst>
              </a:rPr>
              <a:t>FMHN Confucius Classroom students won first prize in the university category at the Chinese Bridge competition (2023)</a:t>
            </a:r>
            <a:endParaRPr lang="sr-Latn-ME" sz="1600" i="1" dirty="0">
              <a:effectLst>
                <a:outerShdw blurRad="38100" dist="38100" dir="2700000" algn="tl">
                  <a:srgbClr val="000000">
                    <a:alpha val="43137"/>
                  </a:srgbClr>
                </a:outerShdw>
              </a:effectLst>
            </a:endParaRPr>
          </a:p>
          <a:p>
            <a:pPr marL="457200" lvl="1" indent="-47625">
              <a:lnSpc>
                <a:spcPts val="1800"/>
              </a:lnSpc>
            </a:pPr>
            <a:r>
              <a:rPr lang="en-US" sz="1600" dirty="0"/>
              <a:t>One of our proudest achievements is the success of our students at the </a:t>
            </a:r>
            <a:r>
              <a:rPr lang="en-US" sz="1600" i="1" dirty="0"/>
              <a:t>Chinese Bridge</a:t>
            </a:r>
            <a:r>
              <a:rPr lang="en-US" sz="1600" dirty="0"/>
              <a:t> competition. In 2023, students from the Confucius Classroom at the Faculty of Management Herceg Novi won the main prize in the university category at the preliminary competition in Montenegro. This outstanding result highlights both the high quality of teaching in our Confucius Classroom and the dedication of our students. Their success also contributes to strengthening Montenegro’s presence and reputation in international academic and cultural competitions</a:t>
            </a:r>
            <a:r>
              <a:rPr lang="en-US" dirty="0"/>
              <a:t>.</a:t>
            </a:r>
            <a:endParaRPr lang="sr-Latn-ME" dirty="0"/>
          </a:p>
          <a:p>
            <a:pPr marL="457200" lvl="1" indent="-47625">
              <a:lnSpc>
                <a:spcPts val="1800"/>
              </a:lnSpc>
            </a:pPr>
            <a:r>
              <a:rPr lang="en-US" dirty="0">
                <a:hlinkClick r:id="rId2"/>
              </a:rPr>
              <a:t>https://www.fm-hn.com/2024/10/14/besplatan-kurs-kineskog-jezika/?utm_source=chatgpt.com</a:t>
            </a:r>
            <a:r>
              <a:rPr lang="sr-Latn-ME" dirty="0"/>
              <a:t> </a:t>
            </a:r>
            <a:endParaRPr lang="en-US" dirty="0"/>
          </a:p>
        </p:txBody>
      </p:sp>
      <p:pic>
        <p:nvPicPr>
          <p:cNvPr id="4101" name="Picture 5" descr="No photo description available.">
            <a:extLst>
              <a:ext uri="{FF2B5EF4-FFF2-40B4-BE49-F238E27FC236}">
                <a16:creationId xmlns:a16="http://schemas.microsoft.com/office/drawing/2014/main" id="{29BE7485-B6F6-28E8-930F-CFDAD964240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04356" y="4562475"/>
            <a:ext cx="1962150" cy="1962150"/>
          </a:xfrm>
          <a:prstGeom prst="rect">
            <a:avLst/>
          </a:prstGeom>
          <a:noFill/>
          <a:extLst>
            <a:ext uri="{909E8E84-426E-40DD-AFC4-6F175D3DCCD1}">
              <a14:hiddenFill xmlns:a14="http://schemas.microsoft.com/office/drawing/2010/main">
                <a:solidFill>
                  <a:srgbClr val="FFFFFF"/>
                </a:solidFill>
              </a14:hiddenFill>
            </a:ext>
          </a:extLst>
        </p:spPr>
      </p:pic>
      <p:pic>
        <p:nvPicPr>
          <p:cNvPr id="4103" name="Picture 7" descr="No photo description available.">
            <a:extLst>
              <a:ext uri="{FF2B5EF4-FFF2-40B4-BE49-F238E27FC236}">
                <a16:creationId xmlns:a16="http://schemas.microsoft.com/office/drawing/2014/main" id="{D5FD75B6-3FA1-CDA6-7BB0-C1171A1ABE8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47371" y="1436326"/>
            <a:ext cx="2276120" cy="2276120"/>
          </a:xfrm>
          <a:prstGeom prst="rect">
            <a:avLst/>
          </a:prstGeom>
          <a:noFill/>
          <a:extLst>
            <a:ext uri="{909E8E84-426E-40DD-AFC4-6F175D3DCCD1}">
              <a14:hiddenFill xmlns:a14="http://schemas.microsoft.com/office/drawing/2010/main">
                <a:solidFill>
                  <a:srgbClr val="FFFFFF"/>
                </a:solidFill>
              </a14:hiddenFill>
            </a:ext>
          </a:extLst>
        </p:spPr>
      </p:pic>
      <p:pic>
        <p:nvPicPr>
          <p:cNvPr id="4107" name="Picture 11" descr="No photo description available.">
            <a:extLst>
              <a:ext uri="{FF2B5EF4-FFF2-40B4-BE49-F238E27FC236}">
                <a16:creationId xmlns:a16="http://schemas.microsoft.com/office/drawing/2014/main" id="{43140251-F012-9374-E29E-000D276BA31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31038" y="2971306"/>
            <a:ext cx="1962150" cy="1962150"/>
          </a:xfrm>
          <a:prstGeom prst="rect">
            <a:avLst/>
          </a:prstGeom>
          <a:noFill/>
          <a:extLst>
            <a:ext uri="{909E8E84-426E-40DD-AFC4-6F175D3DCCD1}">
              <a14:hiddenFill xmlns:a14="http://schemas.microsoft.com/office/drawing/2010/main">
                <a:solidFill>
                  <a:srgbClr val="FFFFFF"/>
                </a:solidFill>
              </a14:hiddenFill>
            </a:ext>
          </a:extLst>
        </p:spPr>
      </p:pic>
      <p:pic>
        <p:nvPicPr>
          <p:cNvPr id="4109" name="Picture 13" descr="No photo description available.">
            <a:extLst>
              <a:ext uri="{FF2B5EF4-FFF2-40B4-BE49-F238E27FC236}">
                <a16:creationId xmlns:a16="http://schemas.microsoft.com/office/drawing/2014/main" id="{5177E61D-FB95-D7EF-3652-E546D5D8D24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439030" y="3429000"/>
            <a:ext cx="3148536" cy="3148536"/>
          </a:xfrm>
          <a:prstGeom prst="rect">
            <a:avLst/>
          </a:prstGeom>
          <a:noFill/>
          <a:extLst>
            <a:ext uri="{909E8E84-426E-40DD-AFC4-6F175D3DCCD1}">
              <a14:hiddenFill xmlns:a14="http://schemas.microsoft.com/office/drawing/2010/main">
                <a:solidFill>
                  <a:srgbClr val="FFFFFF"/>
                </a:solidFill>
              </a14:hiddenFill>
            </a:ext>
          </a:extLst>
        </p:spPr>
      </p:pic>
      <p:pic>
        <p:nvPicPr>
          <p:cNvPr id="4111" name="Picture 15" descr="No photo description available.">
            <a:extLst>
              <a:ext uri="{FF2B5EF4-FFF2-40B4-BE49-F238E27FC236}">
                <a16:creationId xmlns:a16="http://schemas.microsoft.com/office/drawing/2014/main" id="{D6714BA3-7E7B-1C49-B679-C7FE6867E79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623491" y="1455386"/>
            <a:ext cx="2964075" cy="19736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74390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3ED516-A0B4-4D09-B6A3-A788188B6704}"/>
              </a:ext>
            </a:extLst>
          </p:cNvPr>
          <p:cNvSpPr>
            <a:spLocks noGrp="1"/>
          </p:cNvSpPr>
          <p:nvPr>
            <p:ph type="title"/>
          </p:nvPr>
        </p:nvSpPr>
        <p:spPr/>
        <p:txBody>
          <a:bodyPr/>
          <a:lstStyle/>
          <a:p>
            <a:r>
              <a:rPr lang="en-US" dirty="0"/>
              <a:t>Cultural Events &amp; Activities</a:t>
            </a:r>
          </a:p>
        </p:txBody>
      </p:sp>
      <p:sp>
        <p:nvSpPr>
          <p:cNvPr id="13" name="Step 1 Text" descr="Click on your 3D Model: Click and hold on the 3D control to rotate or tilt your 3D model up, down, left, and right.">
            <a:extLst>
              <a:ext uri="{FF2B5EF4-FFF2-40B4-BE49-F238E27FC236}">
                <a16:creationId xmlns:a16="http://schemas.microsoft.com/office/drawing/2014/main" id="{5294FC26-E2BF-454F-B123-404EA194A3E3}"/>
              </a:ext>
            </a:extLst>
          </p:cNvPr>
          <p:cNvSpPr txBox="1">
            <a:spLocks/>
          </p:cNvSpPr>
          <p:nvPr/>
        </p:nvSpPr>
        <p:spPr>
          <a:xfrm>
            <a:off x="1066038" y="1407560"/>
            <a:ext cx="5029962" cy="1737479"/>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2000"/>
              </a:spcAft>
              <a:buNone/>
            </a:pPr>
            <a:r>
              <a:rPr lang="en-US" dirty="0">
                <a:solidFill>
                  <a:prstClr val="black">
                    <a:lumMod val="75000"/>
                    <a:lumOff val="25000"/>
                  </a:prstClr>
                </a:solidFill>
                <a:latin typeface="Segoe UI" panose="020B0502040204020203" pitchFamily="34" charset="0"/>
                <a:cs typeface="Segoe UI" panose="020B0502040204020203" pitchFamily="34" charset="0"/>
              </a:rPr>
              <a:t>In addition to language teaching, FMHN has organized several cultural events to bring China closer to our local community. One notable example is the art contest ‘</a:t>
            </a:r>
            <a:r>
              <a:rPr lang="en-US" b="1" i="1" dirty="0">
                <a:solidFill>
                  <a:prstClr val="black">
                    <a:lumMod val="75000"/>
                    <a:lumOff val="25000"/>
                  </a:prstClr>
                </a:solidFill>
                <a:effectLst>
                  <a:outerShdw blurRad="38100" dist="38100" dir="2700000" algn="tl">
                    <a:srgbClr val="000000">
                      <a:alpha val="43137"/>
                    </a:srgbClr>
                  </a:outerShdw>
                </a:effectLst>
                <a:latin typeface="Segoe UI" panose="020B0502040204020203" pitchFamily="34" charset="0"/>
                <a:cs typeface="Segoe UI" panose="020B0502040204020203" pitchFamily="34" charset="0"/>
              </a:rPr>
              <a:t>China as Inspiration</a:t>
            </a:r>
            <a:r>
              <a:rPr lang="en-US" dirty="0">
                <a:solidFill>
                  <a:prstClr val="black">
                    <a:lumMod val="75000"/>
                    <a:lumOff val="25000"/>
                  </a:prstClr>
                </a:solidFill>
                <a:latin typeface="Segoe UI" panose="020B0502040204020203" pitchFamily="34" charset="0"/>
                <a:cs typeface="Segoe UI" panose="020B0502040204020203" pitchFamily="34" charset="0"/>
              </a:rPr>
              <a:t>’ for students from the Boka region, carried out in collaboration with the Confucius Institute. Many beautiful drawings and graphic works from young participants were submitted — highlighting the interest and creativity sparked by Chinese culture</a:t>
            </a:r>
          </a:p>
        </p:txBody>
      </p:sp>
      <p:sp>
        <p:nvSpPr>
          <p:cNvPr id="15" name="Step 2 Text" descr="Alternatively, with your model selected, on the Ribbon, in the 3D Model Tool Format tab, you can click on 3D Model Views gallery to apply one of the various position views.">
            <a:extLst>
              <a:ext uri="{FF2B5EF4-FFF2-40B4-BE49-F238E27FC236}">
                <a16:creationId xmlns:a16="http://schemas.microsoft.com/office/drawing/2014/main" id="{D223119D-72DB-4091-AE4B-0A82DC881E79}"/>
              </a:ext>
            </a:extLst>
          </p:cNvPr>
          <p:cNvSpPr txBox="1">
            <a:spLocks/>
          </p:cNvSpPr>
          <p:nvPr/>
        </p:nvSpPr>
        <p:spPr>
          <a:xfrm>
            <a:off x="1066038" y="3245891"/>
            <a:ext cx="4810780" cy="2856957"/>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2000"/>
              </a:spcAft>
              <a:buNone/>
            </a:pPr>
            <a:r>
              <a:rPr lang="en-US" dirty="0">
                <a:solidFill>
                  <a:prstClr val="black">
                    <a:lumMod val="75000"/>
                    <a:lumOff val="25000"/>
                  </a:prstClr>
                </a:solidFill>
                <a:latin typeface="Segoe UI" panose="020B0502040204020203" pitchFamily="34" charset="0"/>
                <a:cs typeface="Segoe UI" panose="020B0502040204020203" pitchFamily="34" charset="0"/>
              </a:rPr>
              <a:t>We have also hosted </a:t>
            </a:r>
            <a:r>
              <a:rPr lang="en-US" b="1" i="1" dirty="0">
                <a:solidFill>
                  <a:prstClr val="black">
                    <a:lumMod val="75000"/>
                    <a:lumOff val="25000"/>
                  </a:prstClr>
                </a:solidFill>
                <a:effectLst>
                  <a:outerShdw blurRad="38100" dist="38100" dir="2700000" algn="tl">
                    <a:srgbClr val="000000">
                      <a:alpha val="43137"/>
                    </a:srgbClr>
                  </a:outerShdw>
                </a:effectLst>
                <a:latin typeface="Segoe UI" panose="020B0502040204020203" pitchFamily="34" charset="0"/>
                <a:cs typeface="Segoe UI" panose="020B0502040204020203" pitchFamily="34" charset="0"/>
              </a:rPr>
              <a:t>Chinese Culture Days </a:t>
            </a:r>
            <a:r>
              <a:rPr lang="en-US" dirty="0">
                <a:solidFill>
                  <a:prstClr val="black">
                    <a:lumMod val="75000"/>
                    <a:lumOff val="25000"/>
                  </a:prstClr>
                </a:solidFill>
                <a:latin typeface="Segoe UI" panose="020B0502040204020203" pitchFamily="34" charset="0"/>
                <a:cs typeface="Segoe UI" panose="020B0502040204020203" pitchFamily="34" charset="0"/>
              </a:rPr>
              <a:t>and similar events to celebrate traditions, arts, music, and cuisine, engaging both our students and the broader community. These activities demonstrate that our Confucius Classroom is not only an educational platform, but also a bridge for cultural dialogue.</a:t>
            </a:r>
            <a:endParaRPr lang="sr-Latn-ME" dirty="0">
              <a:solidFill>
                <a:prstClr val="black">
                  <a:lumMod val="75000"/>
                  <a:lumOff val="25000"/>
                </a:prstClr>
              </a:solidFill>
              <a:latin typeface="Segoe UI" panose="020B0502040204020203" pitchFamily="34" charset="0"/>
              <a:cs typeface="Segoe UI" panose="020B0502040204020203" pitchFamily="34" charset="0"/>
            </a:endParaRPr>
          </a:p>
          <a:p>
            <a:pPr marL="0" indent="0">
              <a:spcAft>
                <a:spcPts val="2000"/>
              </a:spcAft>
              <a:buNone/>
            </a:pPr>
            <a:r>
              <a:rPr lang="en-US" dirty="0">
                <a:solidFill>
                  <a:prstClr val="black">
                    <a:lumMod val="75000"/>
                    <a:lumOff val="25000"/>
                  </a:prstClr>
                </a:solidFill>
                <a:latin typeface="Segoe UI" panose="020B0502040204020203" pitchFamily="34" charset="0"/>
                <a:cs typeface="Segoe UI" panose="020B0502040204020203" pitchFamily="34" charset="0"/>
                <a:hlinkClick r:id="rId2"/>
              </a:rPr>
              <a:t>https://www.fm-hn.com/2021/11/03/konkurs-za-najljepse-crteze-graficke-i-likovne-radove-u-saradnji-sa-institutom-konfucije/</a:t>
            </a:r>
            <a:r>
              <a:rPr lang="sr-Latn-ME" dirty="0">
                <a:solidFill>
                  <a:prstClr val="black">
                    <a:lumMod val="75000"/>
                    <a:lumOff val="25000"/>
                  </a:prstClr>
                </a:solidFill>
                <a:latin typeface="Segoe UI" panose="020B0502040204020203" pitchFamily="34" charset="0"/>
                <a:cs typeface="Segoe UI" panose="020B0502040204020203" pitchFamily="34" charset="0"/>
              </a:rPr>
              <a:t> </a:t>
            </a:r>
            <a:endParaRPr lang="en-US" dirty="0">
              <a:solidFill>
                <a:prstClr val="black">
                  <a:lumMod val="75000"/>
                  <a:lumOff val="25000"/>
                </a:prstClr>
              </a:solidFill>
              <a:latin typeface="Segoe UI" panose="020B0502040204020203" pitchFamily="34" charset="0"/>
              <a:cs typeface="Segoe UI" panose="020B0502040204020203" pitchFamily="34" charset="0"/>
            </a:endParaRPr>
          </a:p>
        </p:txBody>
      </p:sp>
      <p:sp>
        <p:nvSpPr>
          <p:cNvPr id="3" name="Rectangle 2">
            <a:extLst>
              <a:ext uri="{FF2B5EF4-FFF2-40B4-BE49-F238E27FC236}">
                <a16:creationId xmlns:a16="http://schemas.microsoft.com/office/drawing/2014/main" id="{FAEDDAA5-B6E5-49F3-A495-94B7927A69C0}"/>
              </a:ext>
              <a:ext uri="{C183D7F6-B498-43B3-948B-1728B52AA6E4}">
                <adec:decorative xmlns:adec="http://schemas.microsoft.com/office/drawing/2017/decorative" val="1"/>
              </a:ext>
            </a:extLst>
          </p:cNvPr>
          <p:cNvSpPr/>
          <p:nvPr/>
        </p:nvSpPr>
        <p:spPr>
          <a:xfrm rot="16200000">
            <a:off x="4035175" y="4807119"/>
            <a:ext cx="833933" cy="1943095"/>
          </a:xfrm>
          <a:prstGeom prst="rect">
            <a:avLst/>
          </a:prstGeom>
          <a:gradFill flip="none" rotWithShape="1">
            <a:gsLst>
              <a:gs pos="0">
                <a:srgbClr val="F5F5F5">
                  <a:alpha val="0"/>
                </a:srgbClr>
              </a:gs>
              <a:gs pos="100000">
                <a:srgbClr val="F5F5F5"/>
              </a:gs>
              <a:gs pos="43000">
                <a:srgbClr val="F5F5F5"/>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b="1"/>
          </a:p>
        </p:txBody>
      </p:sp>
      <p:pic>
        <p:nvPicPr>
          <p:cNvPr id="5122" name="Picture 2" descr="No photo description available.">
            <a:extLst>
              <a:ext uri="{FF2B5EF4-FFF2-40B4-BE49-F238E27FC236}">
                <a16:creationId xmlns:a16="http://schemas.microsoft.com/office/drawing/2014/main" id="{D081839F-7D1B-C488-60A2-1AAE44D7A7B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68313" y="1555987"/>
            <a:ext cx="3471981" cy="42226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95842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A3C97-E356-4FF9-AED5-879B8F991C1B}"/>
              </a:ext>
            </a:extLst>
          </p:cNvPr>
          <p:cNvSpPr>
            <a:spLocks noGrp="1"/>
          </p:cNvSpPr>
          <p:nvPr>
            <p:ph type="title"/>
          </p:nvPr>
        </p:nvSpPr>
        <p:spPr/>
        <p:txBody>
          <a:bodyPr/>
          <a:lstStyle/>
          <a:p>
            <a:r>
              <a:rPr lang="sr-Latn-ME" dirty="0"/>
              <a:t>China as Inspiration</a:t>
            </a:r>
            <a:endParaRPr lang="en-US" dirty="0"/>
          </a:p>
        </p:txBody>
      </p:sp>
      <p:pic>
        <p:nvPicPr>
          <p:cNvPr id="3074" name="Picture 2" descr="No photo description available.">
            <a:extLst>
              <a:ext uri="{FF2B5EF4-FFF2-40B4-BE49-F238E27FC236}">
                <a16:creationId xmlns:a16="http://schemas.microsoft.com/office/drawing/2014/main" id="{6E40EFAE-DA2A-C51C-3CE2-3E3383A51CF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1598" y="1658538"/>
            <a:ext cx="3205537" cy="4274049"/>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No photo description available.">
            <a:extLst>
              <a:ext uri="{FF2B5EF4-FFF2-40B4-BE49-F238E27FC236}">
                <a16:creationId xmlns:a16="http://schemas.microsoft.com/office/drawing/2014/main" id="{6D0B5024-8BA5-3A09-04E3-F7ADB2E57F8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98611" y="1658537"/>
            <a:ext cx="3205537" cy="4274049"/>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No photo description available.">
            <a:extLst>
              <a:ext uri="{FF2B5EF4-FFF2-40B4-BE49-F238E27FC236}">
                <a16:creationId xmlns:a16="http://schemas.microsoft.com/office/drawing/2014/main" id="{3F14F069-A405-BE56-8630-18DFD418829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72356" y="2761180"/>
            <a:ext cx="4161033" cy="18724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47565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4FD4D-5161-46CF-8E5C-B36508F35809}"/>
              </a:ext>
            </a:extLst>
          </p:cNvPr>
          <p:cNvSpPr>
            <a:spLocks noGrp="1"/>
          </p:cNvSpPr>
          <p:nvPr>
            <p:ph type="title"/>
          </p:nvPr>
        </p:nvSpPr>
        <p:spPr/>
        <p:txBody>
          <a:bodyPr>
            <a:normAutofit fontScale="90000"/>
          </a:bodyPr>
          <a:lstStyle/>
          <a:p>
            <a:r>
              <a:rPr lang="en-US" dirty="0"/>
              <a:t>International Cooperation</a:t>
            </a:r>
            <a:r>
              <a:rPr lang="sr-Latn-ME" dirty="0"/>
              <a:t>: </a:t>
            </a:r>
            <a:r>
              <a:rPr lang="en-US" dirty="0"/>
              <a:t>Participation in the </a:t>
            </a:r>
            <a:r>
              <a:rPr lang="en-US" i="1" dirty="0"/>
              <a:t>Chinese Bridge</a:t>
            </a:r>
            <a:r>
              <a:rPr lang="en-US" dirty="0"/>
              <a:t> educational and cultural program in China (July 2023)</a:t>
            </a:r>
          </a:p>
        </p:txBody>
      </p:sp>
      <p:sp>
        <p:nvSpPr>
          <p:cNvPr id="21" name="TextBox 20">
            <a:extLst>
              <a:ext uri="{FF2B5EF4-FFF2-40B4-BE49-F238E27FC236}">
                <a16:creationId xmlns:a16="http://schemas.microsoft.com/office/drawing/2014/main" id="{9338AC43-24DE-89C6-2A6A-4EA8F1E67443}"/>
              </a:ext>
            </a:extLst>
          </p:cNvPr>
          <p:cNvSpPr txBox="1"/>
          <p:nvPr/>
        </p:nvSpPr>
        <p:spPr>
          <a:xfrm>
            <a:off x="877584" y="1502716"/>
            <a:ext cx="6097712" cy="5078313"/>
          </a:xfrm>
          <a:prstGeom prst="rect">
            <a:avLst/>
          </a:prstGeom>
          <a:noFill/>
        </p:spPr>
        <p:txBody>
          <a:bodyPr wrap="square">
            <a:spAutoFit/>
          </a:bodyPr>
          <a:lstStyle/>
          <a:p>
            <a:pPr>
              <a:buNone/>
            </a:pPr>
            <a:r>
              <a:rPr lang="en-US" dirty="0"/>
              <a:t>In July 2023, a Montenegrin delegation of students and staff participated in the educational and cultural program </a:t>
            </a:r>
            <a:r>
              <a:rPr lang="en-US" i="1" dirty="0"/>
              <a:t>Chinese Bridge</a:t>
            </a:r>
            <a:r>
              <a:rPr lang="en-US" dirty="0"/>
              <a:t> in China. This visit, organized in cooperation with the Confucius Institute at the University of Montenegro, the Center for Cooperation and Education of Chinese and Foreign Languages, and Changsha University of Science and Technology, gave our delegation the opportunity to experience China’s scientific and cultural achievements first-hand.</a:t>
            </a:r>
            <a:endParaRPr lang="sr-Latn-ME" dirty="0"/>
          </a:p>
          <a:p>
            <a:pPr>
              <a:buNone/>
            </a:pPr>
            <a:endParaRPr lang="en-US" dirty="0"/>
          </a:p>
          <a:p>
            <a:pPr>
              <a:buNone/>
            </a:pPr>
            <a:r>
              <a:rPr lang="en-US" dirty="0"/>
              <a:t>This program highlighted the great potential for future cooperation in the field of education and reinforced our commitment to building stronger academic and cultural ties between Montenegro and China.</a:t>
            </a:r>
            <a:endParaRPr lang="sr-Latn-ME" dirty="0"/>
          </a:p>
          <a:p>
            <a:pPr>
              <a:buNone/>
            </a:pPr>
            <a:endParaRPr lang="sr-Latn-ME" dirty="0"/>
          </a:p>
          <a:p>
            <a:pPr>
              <a:buNone/>
            </a:pPr>
            <a:r>
              <a:rPr lang="en-US" dirty="0">
                <a:hlinkClick r:id="rId2"/>
              </a:rPr>
              <a:t>https://www.fm-hn.com/2023/07/21/crnogorska-delegacija-posjetila-kinu-veliki-potencijal-za-saradnju-u-oblasti-obrazovanja/</a:t>
            </a:r>
            <a:r>
              <a:rPr lang="sr-Latn-ME" dirty="0"/>
              <a:t> </a:t>
            </a:r>
            <a:endParaRPr lang="en-US" dirty="0"/>
          </a:p>
        </p:txBody>
      </p:sp>
      <p:pic>
        <p:nvPicPr>
          <p:cNvPr id="7170" name="Picture 2" descr="No photo description available.">
            <a:extLst>
              <a:ext uri="{FF2B5EF4-FFF2-40B4-BE49-F238E27FC236}">
                <a16:creationId xmlns:a16="http://schemas.microsoft.com/office/drawing/2014/main" id="{1E59780D-CDCB-154E-D021-CF12A47A60A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52266" y="1769844"/>
            <a:ext cx="1962150" cy="1962150"/>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No photo description available.">
            <a:extLst>
              <a:ext uri="{FF2B5EF4-FFF2-40B4-BE49-F238E27FC236}">
                <a16:creationId xmlns:a16="http://schemas.microsoft.com/office/drawing/2014/main" id="{46AA62BE-1339-F55A-0464-D2AECDB66EF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52266" y="4204821"/>
            <a:ext cx="1962150" cy="19621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91021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4322E42-AFFD-4B81-BD7A-77AB9FC3B4B1}"/>
              </a:ext>
            </a:extLst>
          </p:cNvPr>
          <p:cNvSpPr>
            <a:spLocks noGrp="1"/>
          </p:cNvSpPr>
          <p:nvPr>
            <p:ph type="title"/>
          </p:nvPr>
        </p:nvSpPr>
        <p:spPr/>
        <p:txBody>
          <a:bodyPr/>
          <a:lstStyle/>
          <a:p>
            <a:r>
              <a:rPr lang="en-US" dirty="0"/>
              <a:t>Chinese Language in Regular Curriculum</a:t>
            </a:r>
          </a:p>
        </p:txBody>
      </p:sp>
      <p:sp>
        <p:nvSpPr>
          <p:cNvPr id="6" name="Content Placeholder Step 1" descr="Select the 3D Model on the right, then go to Animations &gt; Turntable&#10;Hint: Effect Options gives you even more options for Turntable.&#10;">
            <a:extLst>
              <a:ext uri="{FF2B5EF4-FFF2-40B4-BE49-F238E27FC236}">
                <a16:creationId xmlns:a16="http://schemas.microsoft.com/office/drawing/2014/main" id="{8110C53D-9866-4A6B-9E28-68BBE6EFF866}"/>
              </a:ext>
            </a:extLst>
          </p:cNvPr>
          <p:cNvSpPr txBox="1">
            <a:spLocks/>
          </p:cNvSpPr>
          <p:nvPr/>
        </p:nvSpPr>
        <p:spPr>
          <a:xfrm>
            <a:off x="1066037" y="1958188"/>
            <a:ext cx="5211473" cy="2963133"/>
          </a:xfrm>
          <a:prstGeom prst="rect">
            <a:avLst/>
          </a:prstGeom>
        </p:spPr>
        <p:txBody>
          <a:bodyPr vert="horz" lIns="91440" tIns="45720" rIns="91440" bIns="45720" rtlCol="0">
            <a:no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r>
              <a:rPr lang="en-US" sz="1600" dirty="0"/>
              <a:t>At the Faculty of Management Herceg Novi, the Chinese language has been integrated directly into our official curriculum. In the first year, students take Chinese I and II, while in the second year they continue with Chinese III and IV.</a:t>
            </a:r>
          </a:p>
          <a:p>
            <a:r>
              <a:rPr lang="en-US" sz="1600" dirty="0"/>
              <a:t>This makes our Faculty unique in Montenegro, as Chinese is taught alongside English as a regular part of the study program. By including Chinese in our curriculum, we provide students with valuable skills that will help them build careers in international business, tourism, and academic cooperation with China</a:t>
            </a:r>
            <a:endParaRPr lang="sr-Latn-ME" sz="1600" dirty="0"/>
          </a:p>
          <a:p>
            <a:r>
              <a:rPr lang="en-US" sz="1600" dirty="0">
                <a:hlinkClick r:id="rId2"/>
              </a:rPr>
              <a:t>https://www.fm-hn.com/wp-content/uploads/2025/09/Nastavni-plan-I-god.pdf</a:t>
            </a:r>
            <a:endParaRPr lang="sr-Latn-ME" sz="1600" dirty="0"/>
          </a:p>
          <a:p>
            <a:r>
              <a:rPr lang="en-US" sz="1600" dirty="0">
                <a:hlinkClick r:id="rId3"/>
              </a:rPr>
              <a:t>https://www.fm-hn.com/wp-content/uploads/2025/09/Nastavni-plan-II-god-1.pdf</a:t>
            </a:r>
            <a:r>
              <a:rPr lang="sr-Latn-ME" sz="1600" dirty="0"/>
              <a:t> </a:t>
            </a:r>
            <a:endParaRPr lang="en-US" sz="1600" dirty="0"/>
          </a:p>
        </p:txBody>
      </p:sp>
      <p:pic>
        <p:nvPicPr>
          <p:cNvPr id="16" name="Picture 15">
            <a:extLst>
              <a:ext uri="{FF2B5EF4-FFF2-40B4-BE49-F238E27FC236}">
                <a16:creationId xmlns:a16="http://schemas.microsoft.com/office/drawing/2014/main" id="{07B40FD1-2F03-C6DF-6A51-E9DACB707199}"/>
              </a:ext>
            </a:extLst>
          </p:cNvPr>
          <p:cNvPicPr>
            <a:picLocks noChangeAspect="1"/>
          </p:cNvPicPr>
          <p:nvPr/>
        </p:nvPicPr>
        <p:blipFill>
          <a:blip r:embed="rId4"/>
          <a:stretch>
            <a:fillRect/>
          </a:stretch>
        </p:blipFill>
        <p:spPr>
          <a:xfrm>
            <a:off x="7110017" y="1563133"/>
            <a:ext cx="3184689" cy="1865867"/>
          </a:xfrm>
          <a:prstGeom prst="rect">
            <a:avLst/>
          </a:prstGeom>
        </p:spPr>
      </p:pic>
      <p:pic>
        <p:nvPicPr>
          <p:cNvPr id="18" name="Picture 17">
            <a:extLst>
              <a:ext uri="{FF2B5EF4-FFF2-40B4-BE49-F238E27FC236}">
                <a16:creationId xmlns:a16="http://schemas.microsoft.com/office/drawing/2014/main" id="{46AB714B-D667-F203-8B10-C8CE5074979B}"/>
              </a:ext>
            </a:extLst>
          </p:cNvPr>
          <p:cNvPicPr>
            <a:picLocks noChangeAspect="1"/>
          </p:cNvPicPr>
          <p:nvPr/>
        </p:nvPicPr>
        <p:blipFill>
          <a:blip r:embed="rId5"/>
          <a:stretch>
            <a:fillRect/>
          </a:stretch>
        </p:blipFill>
        <p:spPr>
          <a:xfrm>
            <a:off x="7110017" y="3626920"/>
            <a:ext cx="3217083" cy="2782452"/>
          </a:xfrm>
          <a:prstGeom prst="rect">
            <a:avLst/>
          </a:prstGeom>
        </p:spPr>
      </p:pic>
    </p:spTree>
    <p:extLst>
      <p:ext uri="{BB962C8B-B14F-4D97-AF65-F5344CB8AC3E}">
        <p14:creationId xmlns:p14="http://schemas.microsoft.com/office/powerpoint/2010/main" val="14243141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39F4F9-3D28-E1FE-F1A3-E2F01C37623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61EAB1B-4CD5-A857-5A4A-7CD66D47B6FD}"/>
              </a:ext>
            </a:extLst>
          </p:cNvPr>
          <p:cNvSpPr>
            <a:spLocks noGrp="1"/>
          </p:cNvSpPr>
          <p:nvPr>
            <p:ph type="title"/>
          </p:nvPr>
        </p:nvSpPr>
        <p:spPr/>
        <p:txBody>
          <a:bodyPr>
            <a:normAutofit fontScale="90000"/>
          </a:bodyPr>
          <a:lstStyle/>
          <a:p>
            <a:r>
              <a:rPr lang="en-US" dirty="0"/>
              <a:t>Research and Visiting Professors:</a:t>
            </a:r>
            <a:r>
              <a:rPr lang="sr-Latn-ME" dirty="0"/>
              <a:t> </a:t>
            </a:r>
            <a:r>
              <a:rPr lang="en-US" dirty="0"/>
              <a:t>Academic Cooperation with Chinese Universities</a:t>
            </a:r>
          </a:p>
        </p:txBody>
      </p:sp>
      <p:sp>
        <p:nvSpPr>
          <p:cNvPr id="21" name="TextBox 20">
            <a:extLst>
              <a:ext uri="{FF2B5EF4-FFF2-40B4-BE49-F238E27FC236}">
                <a16:creationId xmlns:a16="http://schemas.microsoft.com/office/drawing/2014/main" id="{21DFE13E-BEE5-010B-506B-88E21145BDBD}"/>
              </a:ext>
            </a:extLst>
          </p:cNvPr>
          <p:cNvSpPr txBox="1"/>
          <p:nvPr/>
        </p:nvSpPr>
        <p:spPr>
          <a:xfrm>
            <a:off x="932380" y="1769844"/>
            <a:ext cx="6097712" cy="4801314"/>
          </a:xfrm>
          <a:prstGeom prst="rect">
            <a:avLst/>
          </a:prstGeom>
          <a:noFill/>
        </p:spPr>
        <p:txBody>
          <a:bodyPr wrap="square">
            <a:spAutoFit/>
          </a:bodyPr>
          <a:lstStyle/>
          <a:p>
            <a:pPr>
              <a:buNone/>
            </a:pPr>
            <a:r>
              <a:rPr lang="en-US" dirty="0"/>
              <a:t>Our cooperation with Chinese universities extends beyond language teaching. Some of our staff members have conducted research in cooperation with Changsha University of Science and Technology, further strengthening academic ties.</a:t>
            </a:r>
            <a:endParaRPr lang="sr-Latn-ME" dirty="0"/>
          </a:p>
          <a:p>
            <a:pPr>
              <a:buNone/>
            </a:pPr>
            <a:r>
              <a:rPr lang="en-US" dirty="0"/>
              <a:t>We are also proud to host visiting professors from China at FMHN. Among them is Prof. Dr. Xiaoqin Sun, who not only lectures at our Faculty but also serves as a member of the Scientific Board of the COAST International Conference, which FMHN organizes every year.</a:t>
            </a:r>
            <a:endParaRPr lang="sr-Latn-ME" dirty="0"/>
          </a:p>
          <a:p>
            <a:pPr>
              <a:buNone/>
            </a:pPr>
            <a:r>
              <a:rPr lang="en-US" dirty="0"/>
              <a:t>These exchanges bring valuable expertise, support our international orientation, and provide our students with unique opportunities to learn directly from distinguished Chinese scholars.</a:t>
            </a:r>
            <a:endParaRPr lang="sr-Latn-ME" dirty="0"/>
          </a:p>
          <a:p>
            <a:pPr>
              <a:buNone/>
            </a:pPr>
            <a:endParaRPr lang="sr-Latn-ME" dirty="0"/>
          </a:p>
          <a:p>
            <a:pPr>
              <a:buNone/>
            </a:pPr>
            <a:r>
              <a:rPr lang="en-US" dirty="0"/>
              <a:t>https://www.fm-hn.com/wp-content/uploads/2020/02/Sun-Xiaoqin_CV-with-Photo.pdf</a:t>
            </a:r>
          </a:p>
        </p:txBody>
      </p:sp>
      <p:pic>
        <p:nvPicPr>
          <p:cNvPr id="4" name="Picture 3">
            <a:extLst>
              <a:ext uri="{FF2B5EF4-FFF2-40B4-BE49-F238E27FC236}">
                <a16:creationId xmlns:a16="http://schemas.microsoft.com/office/drawing/2014/main" id="{6C1C02C0-EF0F-CDEC-10BD-95F3B9022EA1}"/>
              </a:ext>
            </a:extLst>
          </p:cNvPr>
          <p:cNvPicPr>
            <a:picLocks noChangeAspect="1"/>
          </p:cNvPicPr>
          <p:nvPr/>
        </p:nvPicPr>
        <p:blipFill>
          <a:blip r:embed="rId2"/>
          <a:stretch>
            <a:fillRect/>
          </a:stretch>
        </p:blipFill>
        <p:spPr>
          <a:xfrm>
            <a:off x="8546148" y="1889104"/>
            <a:ext cx="2822485" cy="4172649"/>
          </a:xfrm>
          <a:prstGeom prst="rect">
            <a:avLst/>
          </a:prstGeom>
        </p:spPr>
      </p:pic>
    </p:spTree>
    <p:extLst>
      <p:ext uri="{BB962C8B-B14F-4D97-AF65-F5344CB8AC3E}">
        <p14:creationId xmlns:p14="http://schemas.microsoft.com/office/powerpoint/2010/main" val="37792696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915A49-19ED-7A54-0E54-44D68F2B8F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7970913-5B07-3F9E-4873-332CD792E391}"/>
              </a:ext>
            </a:extLst>
          </p:cNvPr>
          <p:cNvSpPr>
            <a:spLocks noGrp="1"/>
          </p:cNvSpPr>
          <p:nvPr>
            <p:ph type="title"/>
          </p:nvPr>
        </p:nvSpPr>
        <p:spPr/>
        <p:txBody>
          <a:bodyPr>
            <a:normAutofit/>
          </a:bodyPr>
          <a:lstStyle/>
          <a:p>
            <a:r>
              <a:rPr lang="en-US" dirty="0"/>
              <a:t>Future Cooperation</a:t>
            </a:r>
          </a:p>
        </p:txBody>
      </p:sp>
      <p:sp>
        <p:nvSpPr>
          <p:cNvPr id="21" name="TextBox 20">
            <a:extLst>
              <a:ext uri="{FF2B5EF4-FFF2-40B4-BE49-F238E27FC236}">
                <a16:creationId xmlns:a16="http://schemas.microsoft.com/office/drawing/2014/main" id="{95990D8A-5198-0F2C-20BA-48874B37B42E}"/>
              </a:ext>
            </a:extLst>
          </p:cNvPr>
          <p:cNvSpPr txBox="1"/>
          <p:nvPr/>
        </p:nvSpPr>
        <p:spPr>
          <a:xfrm>
            <a:off x="932379" y="1769844"/>
            <a:ext cx="9999323" cy="3477875"/>
          </a:xfrm>
          <a:prstGeom prst="rect">
            <a:avLst/>
          </a:prstGeom>
          <a:noFill/>
        </p:spPr>
        <p:txBody>
          <a:bodyPr wrap="square">
            <a:spAutoFit/>
          </a:bodyPr>
          <a:lstStyle/>
          <a:p>
            <a:pPr>
              <a:buNone/>
            </a:pPr>
            <a:r>
              <a:rPr lang="en-US" sz="2000" dirty="0"/>
              <a:t>Looking ahead, we see great potential for expanding our cooperation with Chinese partners. Our main expectations include organizing short-term study visits for both students and staff to experience China’s achievements in science, education, and culture.</a:t>
            </a:r>
            <a:endParaRPr lang="sr-Latn-ME" sz="2000" dirty="0"/>
          </a:p>
          <a:p>
            <a:pPr>
              <a:buNone/>
            </a:pPr>
            <a:endParaRPr lang="sr-Latn-ME" sz="2000" dirty="0"/>
          </a:p>
          <a:p>
            <a:pPr>
              <a:buNone/>
            </a:pPr>
            <a:r>
              <a:rPr lang="en-US" sz="2000" dirty="0"/>
              <a:t>We also wish to develop structured exchange programs for students and professors, enabling knowledge-sharing and deeper intercultural understanding. </a:t>
            </a:r>
          </a:p>
          <a:p>
            <a:pPr>
              <a:buNone/>
            </a:pPr>
            <a:endParaRPr lang="en-US" sz="2000" dirty="0"/>
          </a:p>
          <a:p>
            <a:pPr>
              <a:buNone/>
            </a:pPr>
            <a:r>
              <a:rPr lang="en-US" sz="2000" dirty="0"/>
              <a:t>Finally, we look forward to launching joint scientific, cultural, and educational projects that will not only strengthen the partnership between FMHN and Chinese institutions but also contribute to building lasting ties between Montenegro and China</a:t>
            </a:r>
          </a:p>
        </p:txBody>
      </p:sp>
    </p:spTree>
    <p:extLst>
      <p:ext uri="{BB962C8B-B14F-4D97-AF65-F5344CB8AC3E}">
        <p14:creationId xmlns:p14="http://schemas.microsoft.com/office/powerpoint/2010/main" val="31675365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54BC37-B525-068B-C35F-198D2D47CA30}"/>
              </a:ext>
            </a:extLst>
          </p:cNvPr>
          <p:cNvSpPr>
            <a:spLocks noGrp="1"/>
          </p:cNvSpPr>
          <p:nvPr>
            <p:ph type="title"/>
          </p:nvPr>
        </p:nvSpPr>
        <p:spPr/>
        <p:txBody>
          <a:bodyPr/>
          <a:lstStyle/>
          <a:p>
            <a:r>
              <a:rPr lang="sr-Latn-ME" dirty="0"/>
              <a:t>Faculty of Management Herceg Novi: </a:t>
            </a:r>
            <a:endParaRPr lang="en-US" dirty="0"/>
          </a:p>
        </p:txBody>
      </p:sp>
      <p:pic>
        <p:nvPicPr>
          <p:cNvPr id="1026" name="Picture 2" descr="null">
            <a:extLst>
              <a:ext uri="{FF2B5EF4-FFF2-40B4-BE49-F238E27FC236}">
                <a16:creationId xmlns:a16="http://schemas.microsoft.com/office/drawing/2014/main" id="{4AF6BE25-0D13-C98E-3C7B-C259B97F3A2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1312" y="1368014"/>
            <a:ext cx="3462392" cy="230938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null">
            <a:extLst>
              <a:ext uri="{FF2B5EF4-FFF2-40B4-BE49-F238E27FC236}">
                <a16:creationId xmlns:a16="http://schemas.microsoft.com/office/drawing/2014/main" id="{281618D1-29DD-C2D6-CAB2-182CA4D6516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55350" y="1368014"/>
            <a:ext cx="3463549" cy="230938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null">
            <a:extLst>
              <a:ext uri="{FF2B5EF4-FFF2-40B4-BE49-F238E27FC236}">
                <a16:creationId xmlns:a16="http://schemas.microsoft.com/office/drawing/2014/main" id="{7BC4D739-A695-CA0E-317A-F0EE936067F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1231312" y="4006921"/>
            <a:ext cx="3462392" cy="2308617"/>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A modern classroom with rows of computers on desks, whiteboards at the front, and educational posters on the walls.">
            <a:extLst>
              <a:ext uri="{FF2B5EF4-FFF2-40B4-BE49-F238E27FC236}">
                <a16:creationId xmlns:a16="http://schemas.microsoft.com/office/drawing/2014/main" id="{0196C15B-950B-FF86-BB8E-25DE680FF6A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56506" y="4006921"/>
            <a:ext cx="3462393" cy="23086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67718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521208" y="1536192"/>
            <a:ext cx="6876288" cy="640080"/>
          </a:xfrm>
        </p:spPr>
        <p:txBody>
          <a:bodyPr>
            <a:normAutofit/>
          </a:bodyPr>
          <a:lstStyle/>
          <a:p>
            <a:r>
              <a:rPr lang="sr-Latn-ME" dirty="0">
                <a:latin typeface="Segoe UI Light" panose="020B0502040204020203" pitchFamily="34" charset="0"/>
                <a:cs typeface="Segoe UI Light" panose="020B0502040204020203" pitchFamily="34" charset="0"/>
              </a:rPr>
              <a:t>Thank You for Your Visit</a:t>
            </a:r>
            <a:endParaRPr lang="en-US" dirty="0">
              <a:latin typeface="Segoe UI Light" panose="020B0502040204020203" pitchFamily="34" charset="0"/>
              <a:cs typeface="Segoe UI Light" panose="020B0502040204020203" pitchFamily="34" charset="0"/>
            </a:endParaRPr>
          </a:p>
        </p:txBody>
      </p:sp>
      <p:pic>
        <p:nvPicPr>
          <p:cNvPr id="8194" name="Picture 2" descr="Fakultet za menadžment Herceg Novi Logo">
            <a:extLst>
              <a:ext uri="{FF2B5EF4-FFF2-40B4-BE49-F238E27FC236}">
                <a16:creationId xmlns:a16="http://schemas.microsoft.com/office/drawing/2014/main" id="{B51A9570-1149-E20E-80D8-22736E561B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0180" y="2744807"/>
            <a:ext cx="4901648" cy="2073774"/>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No photo description available.">
            <a:extLst>
              <a:ext uri="{FF2B5EF4-FFF2-40B4-BE49-F238E27FC236}">
                <a16:creationId xmlns:a16="http://schemas.microsoft.com/office/drawing/2014/main" id="{6C62A511-7008-9E9A-B7B0-C0356FD6357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92312" y="2744807"/>
            <a:ext cx="2143125" cy="2143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302588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xmlns:p14="http://schemas.microsoft.com/office/powerpoint/2010/main" spd="slow">
        <p:fade/>
      </p:transition>
    </mc:Fallback>
  </mc:AlternateContent>
</p:sld>
</file>

<file path=ppt/theme/theme1.xml><?xml version="1.0" encoding="utf-8"?>
<a:theme xmlns:a="http://schemas.openxmlformats.org/drawingml/2006/main" name="Get Started with 3D">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Segoe UI">
      <a:majorFont>
        <a:latin typeface="Segoe UI Light"/>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vert="horz" lIns="91440" tIns="45720" rIns="91440" bIns="45720" rtlCol="0">
        <a:noAutofit/>
      </a:bodyPr>
      <a:lstStyle>
        <a:defPPr marL="0" indent="0" algn="l">
          <a:lnSpc>
            <a:spcPts val="1800"/>
          </a:lnSpc>
          <a:spcAft>
            <a:spcPts val="600"/>
          </a:spcAft>
          <a:buNone/>
          <a:defRPr sz="1200" dirty="0" smtClean="0">
            <a:solidFill>
              <a:prstClr val="black">
                <a:lumMod val="75000"/>
                <a:lumOff val="25000"/>
              </a:prstClr>
            </a:solidFill>
            <a:latin typeface="Segoe UI" panose="020B0502040204020203" pitchFamily="34" charset="0"/>
            <a:cs typeface="Segoe UI" panose="020B0502040204020203" pitchFamily="34" charset="0"/>
          </a:defRPr>
        </a:defPPr>
      </a:lstStyle>
    </a:txDef>
  </a:objectDefaults>
  <a:extraClrSchemeLst/>
  <a:extLst>
    <a:ext uri="{05A4C25C-085E-4340-85A3-A5531E510DB2}">
      <thm15:themeFamily xmlns:thm15="http://schemas.microsoft.com/office/thememl/2012/main" name="tf16411177_win32_fixed.potx" id="{2BE36628-40A7-4124-9B03-283680FDB08B}" vid="{1F788C18-5B90-4886-BC26-C8416480C9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{E8AC70BD-7C70-4CAF-AFC6-0335F94A9227}TF1b6f9bfa-769c-4e44-b3db-2615999da08e4eb5ee7a_win32-a6c35a7f46f2</Template>
  <TotalTime>151</TotalTime>
  <Words>897</Words>
  <Application>Microsoft Office PowerPoint</Application>
  <PresentationFormat>Widescreen</PresentationFormat>
  <Paragraphs>49</Paragraphs>
  <Slides>12</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Segoe UI</vt:lpstr>
      <vt:lpstr>Segoe UI Light</vt:lpstr>
      <vt:lpstr>Get Started with 3D</vt:lpstr>
      <vt:lpstr>Welcome to  Faculty of Management  Herceg Novi</vt:lpstr>
      <vt:lpstr>Confucius Classroom at FMHN</vt:lpstr>
      <vt:lpstr>Free Chinese Language Courses</vt:lpstr>
      <vt:lpstr>Achievements of Our Students: Success at “Chinese Bridge” Competition</vt:lpstr>
      <vt:lpstr>Cultural Events &amp; Activities</vt:lpstr>
      <vt:lpstr>China as Inspiration</vt:lpstr>
      <vt:lpstr>International Cooperation: Participation in the Chinese Bridge educational and cultural program in China (July 2023)</vt:lpstr>
      <vt:lpstr>Chinese Language in Regular Curriculum</vt:lpstr>
      <vt:lpstr>Research and Visiting Professors: Academic Cooperation with Chinese Universities</vt:lpstr>
      <vt:lpstr>Future Cooperation</vt:lpstr>
      <vt:lpstr>Faculty of Management Herceg Novi: </vt:lpstr>
      <vt:lpstr>Thank You for Your Visit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Korisnik</dc:creator>
  <cp:lastModifiedBy>Korisnik</cp:lastModifiedBy>
  <cp:revision>10</cp:revision>
  <dcterms:created xsi:type="dcterms:W3CDTF">2025-09-26T11:16:08Z</dcterms:created>
  <dcterms:modified xsi:type="dcterms:W3CDTF">2025-09-29T11:11:59Z</dcterms:modified>
</cp:coreProperties>
</file>